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Lst>
  <p:notesMasterIdLst>
    <p:notesMasterId r:id="rId21"/>
  </p:notesMasterIdLst>
  <p:sldIdLst>
    <p:sldId id="256" r:id="rId5"/>
    <p:sldId id="527" r:id="rId6"/>
    <p:sldId id="528" r:id="rId7"/>
    <p:sldId id="529" r:id="rId8"/>
    <p:sldId id="530" r:id="rId9"/>
    <p:sldId id="531" r:id="rId10"/>
    <p:sldId id="532" r:id="rId11"/>
    <p:sldId id="523" r:id="rId12"/>
    <p:sldId id="514" r:id="rId13"/>
    <p:sldId id="520" r:id="rId14"/>
    <p:sldId id="521" r:id="rId15"/>
    <p:sldId id="522" r:id="rId16"/>
    <p:sldId id="524" r:id="rId17"/>
    <p:sldId id="525" r:id="rId18"/>
    <p:sldId id="526" r:id="rId19"/>
    <p:sldId id="53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062"/>
    <a:srgbClr val="0087CA"/>
    <a:srgbClr val="5C4E9B"/>
    <a:srgbClr val="1517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7ACA74-2D3C-48D4-A9E8-9ECAFA5D8B7C}" v="27" dt="2024-11-14T11:36:45.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Rae" userId="S::alison.rae@shropshire.gov.uk::519977a0-32bf-42b5-83f4-281f96208466" providerId="AD" clId="Web-{29091865-0E4B-9938-BA43-6414A5A1E137}"/>
    <pc:docChg chg="addSld delSld modSld">
      <pc:chgData name="Alison Rae" userId="S::alison.rae@shropshire.gov.uk::519977a0-32bf-42b5-83f4-281f96208466" providerId="AD" clId="Web-{29091865-0E4B-9938-BA43-6414A5A1E137}" dt="2024-11-14T19:55:36.957" v="5" actId="1076"/>
      <pc:docMkLst>
        <pc:docMk/>
      </pc:docMkLst>
      <pc:sldChg chg="modSp">
        <pc:chgData name="Alison Rae" userId="S::alison.rae@shropshire.gov.uk::519977a0-32bf-42b5-83f4-281f96208466" providerId="AD" clId="Web-{29091865-0E4B-9938-BA43-6414A5A1E137}" dt="2024-11-14T19:55:36.957" v="5" actId="1076"/>
        <pc:sldMkLst>
          <pc:docMk/>
          <pc:sldMk cId="0" sldId="524"/>
        </pc:sldMkLst>
        <pc:picChg chg="mod">
          <ac:chgData name="Alison Rae" userId="S::alison.rae@shropshire.gov.uk::519977a0-32bf-42b5-83f4-281f96208466" providerId="AD" clId="Web-{29091865-0E4B-9938-BA43-6414A5A1E137}" dt="2024-11-14T19:55:36.957" v="5" actId="1076"/>
          <ac:picMkLst>
            <pc:docMk/>
            <pc:sldMk cId="0" sldId="524"/>
            <ac:picMk id="3" creationId="{E77E1BB3-69E6-2B95-0961-F12843A2B995}"/>
          </ac:picMkLst>
        </pc:picChg>
      </pc:sldChg>
      <pc:sldChg chg="new del">
        <pc:chgData name="Alison Rae" userId="S::alison.rae@shropshire.gov.uk::519977a0-32bf-42b5-83f4-281f96208466" providerId="AD" clId="Web-{29091865-0E4B-9938-BA43-6414A5A1E137}" dt="2024-11-14T19:47:48.707" v="2"/>
        <pc:sldMkLst>
          <pc:docMk/>
          <pc:sldMk cId="524700326" sldId="534"/>
        </pc:sldMkLst>
      </pc:sldChg>
      <pc:sldChg chg="new del">
        <pc:chgData name="Alison Rae" userId="S::alison.rae@shropshire.gov.uk::519977a0-32bf-42b5-83f4-281f96208466" providerId="AD" clId="Web-{29091865-0E4B-9938-BA43-6414A5A1E137}" dt="2024-11-14T19:47:53.801" v="3"/>
        <pc:sldMkLst>
          <pc:docMk/>
          <pc:sldMk cId="3184035513" sldId="535"/>
        </pc:sldMkLst>
      </pc:sldChg>
    </pc:docChg>
  </pc:docChgLst>
  <pc:docChgLst>
    <pc:chgData name="Beverley Jones" userId="902ebd1c-631c-4f88-908a-acb65098e710" providerId="ADAL" clId="{F97ACA74-2D3C-48D4-A9E8-9ECAFA5D8B7C}"/>
    <pc:docChg chg="undo custSel addSld delSld modSld sldOrd">
      <pc:chgData name="Beverley Jones" userId="902ebd1c-631c-4f88-908a-acb65098e710" providerId="ADAL" clId="{F97ACA74-2D3C-48D4-A9E8-9ECAFA5D8B7C}" dt="2024-11-19T11:58:53.131" v="1572" actId="20577"/>
      <pc:docMkLst>
        <pc:docMk/>
      </pc:docMkLst>
      <pc:sldChg chg="addSp modSp mod">
        <pc:chgData name="Beverley Jones" userId="902ebd1c-631c-4f88-908a-acb65098e710" providerId="ADAL" clId="{F97ACA74-2D3C-48D4-A9E8-9ECAFA5D8B7C}" dt="2024-11-14T10:39:30.757" v="191" actId="207"/>
        <pc:sldMkLst>
          <pc:docMk/>
          <pc:sldMk cId="3610301210" sldId="256"/>
        </pc:sldMkLst>
        <pc:spChg chg="add mod">
          <ac:chgData name="Beverley Jones" userId="902ebd1c-631c-4f88-908a-acb65098e710" providerId="ADAL" clId="{F97ACA74-2D3C-48D4-A9E8-9ECAFA5D8B7C}" dt="2024-11-14T10:39:30.757" v="191" actId="207"/>
          <ac:spMkLst>
            <pc:docMk/>
            <pc:sldMk cId="3610301210" sldId="256"/>
            <ac:spMk id="4" creationId="{FDB9C36B-126F-8F98-2B34-E3E65C61535D}"/>
          </ac:spMkLst>
        </pc:spChg>
      </pc:sldChg>
      <pc:sldChg chg="del ord">
        <pc:chgData name="Beverley Jones" userId="902ebd1c-631c-4f88-908a-acb65098e710" providerId="ADAL" clId="{F97ACA74-2D3C-48D4-A9E8-9ECAFA5D8B7C}" dt="2024-11-14T10:13:57.081" v="12" actId="2696"/>
        <pc:sldMkLst>
          <pc:docMk/>
          <pc:sldMk cId="3408349969" sldId="257"/>
        </pc:sldMkLst>
      </pc:sldChg>
      <pc:sldChg chg="modSp add mod">
        <pc:chgData name="Beverley Jones" userId="902ebd1c-631c-4f88-908a-acb65098e710" providerId="ADAL" clId="{F97ACA74-2D3C-48D4-A9E8-9ECAFA5D8B7C}" dt="2024-11-19T11:54:46.171" v="1159"/>
        <pc:sldMkLst>
          <pc:docMk/>
          <pc:sldMk cId="0" sldId="514"/>
        </pc:sldMkLst>
        <pc:spChg chg="mod">
          <ac:chgData name="Beverley Jones" userId="902ebd1c-631c-4f88-908a-acb65098e710" providerId="ADAL" clId="{F97ACA74-2D3C-48D4-A9E8-9ECAFA5D8B7C}" dt="2024-11-14T10:17:47.246" v="67" actId="1076"/>
          <ac:spMkLst>
            <pc:docMk/>
            <pc:sldMk cId="0" sldId="514"/>
            <ac:spMk id="2" creationId="{9922ED00-3993-7F50-51F0-CEB2D62AAD3E}"/>
          </ac:spMkLst>
        </pc:spChg>
        <pc:spChg chg="mod">
          <ac:chgData name="Beverley Jones" userId="902ebd1c-631c-4f88-908a-acb65098e710" providerId="ADAL" clId="{F97ACA74-2D3C-48D4-A9E8-9ECAFA5D8B7C}" dt="2024-11-19T11:54:46.171" v="1159"/>
          <ac:spMkLst>
            <pc:docMk/>
            <pc:sldMk cId="0" sldId="514"/>
            <ac:spMk id="4" creationId="{464478AE-62C0-D9C5-2EFD-F4530EA41795}"/>
          </ac:spMkLst>
        </pc:spChg>
        <pc:graphicFrameChg chg="mod">
          <ac:chgData name="Beverley Jones" userId="902ebd1c-631c-4f88-908a-acb65098e710" providerId="ADAL" clId="{F97ACA74-2D3C-48D4-A9E8-9ECAFA5D8B7C}" dt="2024-11-14T10:17:42.386" v="66" actId="1076"/>
          <ac:graphicFrameMkLst>
            <pc:docMk/>
            <pc:sldMk cId="0" sldId="514"/>
            <ac:graphicFrameMk id="3" creationId="{CCAE76BF-3621-137F-7BF2-6201C3D1B255}"/>
          </ac:graphicFrameMkLst>
        </pc:graphicFrameChg>
      </pc:sldChg>
      <pc:sldChg chg="modSp add mod">
        <pc:chgData name="Beverley Jones" userId="902ebd1c-631c-4f88-908a-acb65098e710" providerId="ADAL" clId="{F97ACA74-2D3C-48D4-A9E8-9ECAFA5D8B7C}" dt="2024-11-19T11:54:55.441" v="1224"/>
        <pc:sldMkLst>
          <pc:docMk/>
          <pc:sldMk cId="0" sldId="520"/>
        </pc:sldMkLst>
        <pc:spChg chg="mod">
          <ac:chgData name="Beverley Jones" userId="902ebd1c-631c-4f88-908a-acb65098e710" providerId="ADAL" clId="{F97ACA74-2D3C-48D4-A9E8-9ECAFA5D8B7C}" dt="2024-11-14T10:17:24.075" v="64" actId="1076"/>
          <ac:spMkLst>
            <pc:docMk/>
            <pc:sldMk cId="0" sldId="520"/>
            <ac:spMk id="2" creationId="{4864D529-B5F7-FB86-2C0F-A8CB30115059}"/>
          </ac:spMkLst>
        </pc:spChg>
        <pc:spChg chg="mod">
          <ac:chgData name="Beverley Jones" userId="902ebd1c-631c-4f88-908a-acb65098e710" providerId="ADAL" clId="{F97ACA74-2D3C-48D4-A9E8-9ECAFA5D8B7C}" dt="2024-11-19T11:54:55.441" v="1224"/>
          <ac:spMkLst>
            <pc:docMk/>
            <pc:sldMk cId="0" sldId="520"/>
            <ac:spMk id="4" creationId="{ABCBB725-8AF5-6032-567A-9608261C208F}"/>
          </ac:spMkLst>
        </pc:spChg>
        <pc:graphicFrameChg chg="modGraphic">
          <ac:chgData name="Beverley Jones" userId="902ebd1c-631c-4f88-908a-acb65098e710" providerId="ADAL" clId="{F97ACA74-2D3C-48D4-A9E8-9ECAFA5D8B7C}" dt="2024-11-14T10:17:15.885" v="63" actId="5793"/>
          <ac:graphicFrameMkLst>
            <pc:docMk/>
            <pc:sldMk cId="0" sldId="520"/>
            <ac:graphicFrameMk id="3" creationId="{6F60C821-E7E5-4253-5E32-315C8BCC1DD9}"/>
          </ac:graphicFrameMkLst>
        </pc:graphicFrameChg>
      </pc:sldChg>
      <pc:sldChg chg="delSp modSp add mod">
        <pc:chgData name="Beverley Jones" userId="902ebd1c-631c-4f88-908a-acb65098e710" providerId="ADAL" clId="{F97ACA74-2D3C-48D4-A9E8-9ECAFA5D8B7C}" dt="2024-11-19T11:55:11.319" v="1289"/>
        <pc:sldMkLst>
          <pc:docMk/>
          <pc:sldMk cId="0" sldId="521"/>
        </pc:sldMkLst>
        <pc:spChg chg="del mod">
          <ac:chgData name="Beverley Jones" userId="902ebd1c-631c-4f88-908a-acb65098e710" providerId="ADAL" clId="{F97ACA74-2D3C-48D4-A9E8-9ECAFA5D8B7C}" dt="2024-11-14T10:16:28.053" v="44"/>
          <ac:spMkLst>
            <pc:docMk/>
            <pc:sldMk cId="0" sldId="521"/>
            <ac:spMk id="4" creationId="{5D587787-CB7B-2E30-F5BC-F78222716288}"/>
          </ac:spMkLst>
        </pc:spChg>
        <pc:spChg chg="mod">
          <ac:chgData name="Beverley Jones" userId="902ebd1c-631c-4f88-908a-acb65098e710" providerId="ADAL" clId="{F97ACA74-2D3C-48D4-A9E8-9ECAFA5D8B7C}" dt="2024-11-19T11:55:11.319" v="1289"/>
          <ac:spMkLst>
            <pc:docMk/>
            <pc:sldMk cId="0" sldId="521"/>
            <ac:spMk id="5" creationId="{5FBE1E58-4095-44D4-1B4B-5EACE2B0D37C}"/>
          </ac:spMkLst>
        </pc:spChg>
        <pc:picChg chg="mod">
          <ac:chgData name="Beverley Jones" userId="902ebd1c-631c-4f88-908a-acb65098e710" providerId="ADAL" clId="{F97ACA74-2D3C-48D4-A9E8-9ECAFA5D8B7C}" dt="2024-11-14T10:16:40.946" v="46" actId="14100"/>
          <ac:picMkLst>
            <pc:docMk/>
            <pc:sldMk cId="0" sldId="521"/>
            <ac:picMk id="3" creationId="{60135772-3FD4-0797-563C-5B89FD62A61B}"/>
          </ac:picMkLst>
        </pc:picChg>
      </pc:sldChg>
      <pc:sldChg chg="delSp modSp add mod">
        <pc:chgData name="Beverley Jones" userId="902ebd1c-631c-4f88-908a-acb65098e710" providerId="ADAL" clId="{F97ACA74-2D3C-48D4-A9E8-9ECAFA5D8B7C}" dt="2024-11-19T11:55:20.793" v="1354"/>
        <pc:sldMkLst>
          <pc:docMk/>
          <pc:sldMk cId="0" sldId="522"/>
        </pc:sldMkLst>
        <pc:spChg chg="del mod">
          <ac:chgData name="Beverley Jones" userId="902ebd1c-631c-4f88-908a-acb65098e710" providerId="ADAL" clId="{F97ACA74-2D3C-48D4-A9E8-9ECAFA5D8B7C}" dt="2024-11-14T10:14:24.939" v="16"/>
          <ac:spMkLst>
            <pc:docMk/>
            <pc:sldMk cId="0" sldId="522"/>
            <ac:spMk id="4" creationId="{1EB6D733-2ABF-623D-F0DE-EB858FF0B2CA}"/>
          </ac:spMkLst>
        </pc:spChg>
        <pc:spChg chg="mod">
          <ac:chgData name="Beverley Jones" userId="902ebd1c-631c-4f88-908a-acb65098e710" providerId="ADAL" clId="{F97ACA74-2D3C-48D4-A9E8-9ECAFA5D8B7C}" dt="2024-11-19T11:55:20.793" v="1354"/>
          <ac:spMkLst>
            <pc:docMk/>
            <pc:sldMk cId="0" sldId="522"/>
            <ac:spMk id="5" creationId="{856F94A9-C5C6-FA8D-89DD-C8BA4CD660FA}"/>
          </ac:spMkLst>
        </pc:spChg>
        <pc:picChg chg="mod">
          <ac:chgData name="Beverley Jones" userId="902ebd1c-631c-4f88-908a-acb65098e710" providerId="ADAL" clId="{F97ACA74-2D3C-48D4-A9E8-9ECAFA5D8B7C}" dt="2024-11-14T10:14:30.980" v="17" actId="14100"/>
          <ac:picMkLst>
            <pc:docMk/>
            <pc:sldMk cId="0" sldId="522"/>
            <ac:picMk id="3" creationId="{9B6B561A-68BF-D4E4-D519-ED299CC51CF9}"/>
          </ac:picMkLst>
        </pc:picChg>
      </pc:sldChg>
      <pc:sldChg chg="modSp add mod">
        <pc:chgData name="Beverley Jones" userId="902ebd1c-631c-4f88-908a-acb65098e710" providerId="ADAL" clId="{F97ACA74-2D3C-48D4-A9E8-9ECAFA5D8B7C}" dt="2024-11-19T11:54:33.993" v="1094"/>
        <pc:sldMkLst>
          <pc:docMk/>
          <pc:sldMk cId="0" sldId="523"/>
        </pc:sldMkLst>
        <pc:spChg chg="mod">
          <ac:chgData name="Beverley Jones" userId="902ebd1c-631c-4f88-908a-acb65098e710" providerId="ADAL" clId="{F97ACA74-2D3C-48D4-A9E8-9ECAFA5D8B7C}" dt="2024-11-19T11:54:33.993" v="1094"/>
          <ac:spMkLst>
            <pc:docMk/>
            <pc:sldMk cId="0" sldId="523"/>
            <ac:spMk id="4" creationId="{0ACAB621-8C10-4269-3D9B-B47EFA813A41}"/>
          </ac:spMkLst>
        </pc:spChg>
        <pc:picChg chg="mod">
          <ac:chgData name="Beverley Jones" userId="902ebd1c-631c-4f88-908a-acb65098e710" providerId="ADAL" clId="{F97ACA74-2D3C-48D4-A9E8-9ECAFA5D8B7C}" dt="2024-11-14T10:18:06.069" v="69" actId="14100"/>
          <ac:picMkLst>
            <pc:docMk/>
            <pc:sldMk cId="0" sldId="523"/>
            <ac:picMk id="3" creationId="{AD18067B-8F55-6CDF-2EB5-51612481CD40}"/>
          </ac:picMkLst>
        </pc:picChg>
      </pc:sldChg>
      <pc:sldChg chg="modSp add mod">
        <pc:chgData name="Beverley Jones" userId="902ebd1c-631c-4f88-908a-acb65098e710" providerId="ADAL" clId="{F97ACA74-2D3C-48D4-A9E8-9ECAFA5D8B7C}" dt="2024-11-19T11:55:35.426" v="1420" actId="1076"/>
        <pc:sldMkLst>
          <pc:docMk/>
          <pc:sldMk cId="0" sldId="524"/>
        </pc:sldMkLst>
        <pc:spChg chg="mod">
          <ac:chgData name="Beverley Jones" userId="902ebd1c-631c-4f88-908a-acb65098e710" providerId="ADAL" clId="{F97ACA74-2D3C-48D4-A9E8-9ECAFA5D8B7C}" dt="2024-11-14T10:16:10.565" v="28" actId="1076"/>
          <ac:spMkLst>
            <pc:docMk/>
            <pc:sldMk cId="0" sldId="524"/>
            <ac:spMk id="2" creationId="{8D39114C-D26F-4C04-798B-30ED631C86B8}"/>
          </ac:spMkLst>
        </pc:spChg>
        <pc:spChg chg="mod">
          <ac:chgData name="Beverley Jones" userId="902ebd1c-631c-4f88-908a-acb65098e710" providerId="ADAL" clId="{F97ACA74-2D3C-48D4-A9E8-9ECAFA5D8B7C}" dt="2024-11-19T11:55:35.426" v="1420" actId="1076"/>
          <ac:spMkLst>
            <pc:docMk/>
            <pc:sldMk cId="0" sldId="524"/>
            <ac:spMk id="4" creationId="{8429F114-2EBA-2FE4-67D2-1ED16B833115}"/>
          </ac:spMkLst>
        </pc:spChg>
        <pc:picChg chg="mod">
          <ac:chgData name="Beverley Jones" userId="902ebd1c-631c-4f88-908a-acb65098e710" providerId="ADAL" clId="{F97ACA74-2D3C-48D4-A9E8-9ECAFA5D8B7C}" dt="2024-11-14T10:16:06.304" v="27" actId="1076"/>
          <ac:picMkLst>
            <pc:docMk/>
            <pc:sldMk cId="0" sldId="524"/>
            <ac:picMk id="3" creationId="{E77E1BB3-69E6-2B95-0961-F12843A2B995}"/>
          </ac:picMkLst>
        </pc:picChg>
      </pc:sldChg>
      <pc:sldChg chg="modSp add mod">
        <pc:chgData name="Beverley Jones" userId="902ebd1c-631c-4f88-908a-acb65098e710" providerId="ADAL" clId="{F97ACA74-2D3C-48D4-A9E8-9ECAFA5D8B7C}" dt="2024-11-19T11:55:57.861" v="1486" actId="1076"/>
        <pc:sldMkLst>
          <pc:docMk/>
          <pc:sldMk cId="0" sldId="525"/>
        </pc:sldMkLst>
        <pc:spChg chg="mod">
          <ac:chgData name="Beverley Jones" userId="902ebd1c-631c-4f88-908a-acb65098e710" providerId="ADAL" clId="{F97ACA74-2D3C-48D4-A9E8-9ECAFA5D8B7C}" dt="2024-11-19T11:55:57.861" v="1486" actId="1076"/>
          <ac:spMkLst>
            <pc:docMk/>
            <pc:sldMk cId="0" sldId="525"/>
            <ac:spMk id="4" creationId="{183478E6-5AEC-DB38-735A-8BA32BFA67A1}"/>
          </ac:spMkLst>
        </pc:spChg>
        <pc:picChg chg="mod">
          <ac:chgData name="Beverley Jones" userId="902ebd1c-631c-4f88-908a-acb65098e710" providerId="ADAL" clId="{F97ACA74-2D3C-48D4-A9E8-9ECAFA5D8B7C}" dt="2024-11-14T10:15:22.879" v="23" actId="14100"/>
          <ac:picMkLst>
            <pc:docMk/>
            <pc:sldMk cId="0" sldId="525"/>
            <ac:picMk id="3" creationId="{2D455AE4-D91E-FDCC-121A-9DCF7EFB471B}"/>
          </ac:picMkLst>
        </pc:picChg>
      </pc:sldChg>
      <pc:sldChg chg="modSp add mod">
        <pc:chgData name="Beverley Jones" userId="902ebd1c-631c-4f88-908a-acb65098e710" providerId="ADAL" clId="{F97ACA74-2D3C-48D4-A9E8-9ECAFA5D8B7C}" dt="2024-11-19T11:58:01.420" v="1507"/>
        <pc:sldMkLst>
          <pc:docMk/>
          <pc:sldMk cId="0" sldId="526"/>
        </pc:sldMkLst>
        <pc:spChg chg="mod">
          <ac:chgData name="Beverley Jones" userId="902ebd1c-631c-4f88-908a-acb65098e710" providerId="ADAL" clId="{F97ACA74-2D3C-48D4-A9E8-9ECAFA5D8B7C}" dt="2024-11-19T11:51:41.468" v="1088" actId="1076"/>
          <ac:spMkLst>
            <pc:docMk/>
            <pc:sldMk cId="0" sldId="526"/>
            <ac:spMk id="2" creationId="{E1497DC4-FC64-0FAF-C8AD-A76EF2B9DEFD}"/>
          </ac:spMkLst>
        </pc:spChg>
        <pc:spChg chg="mod">
          <ac:chgData name="Beverley Jones" userId="902ebd1c-631c-4f88-908a-acb65098e710" providerId="ADAL" clId="{F97ACA74-2D3C-48D4-A9E8-9ECAFA5D8B7C}" dt="2024-11-19T11:58:01.420" v="1507"/>
          <ac:spMkLst>
            <pc:docMk/>
            <pc:sldMk cId="0" sldId="526"/>
            <ac:spMk id="3" creationId="{9C601547-3E67-2556-B069-2CD13D68A318}"/>
          </ac:spMkLst>
        </pc:spChg>
      </pc:sldChg>
      <pc:sldChg chg="modSp add mod">
        <pc:chgData name="Beverley Jones" userId="902ebd1c-631c-4f88-908a-acb65098e710" providerId="ADAL" clId="{F97ACA74-2D3C-48D4-A9E8-9ECAFA5D8B7C}" dt="2024-11-14T10:37:49.441" v="175" actId="255"/>
        <pc:sldMkLst>
          <pc:docMk/>
          <pc:sldMk cId="0" sldId="527"/>
        </pc:sldMkLst>
        <pc:graphicFrameChg chg="mod modGraphic">
          <ac:chgData name="Beverley Jones" userId="902ebd1c-631c-4f88-908a-acb65098e710" providerId="ADAL" clId="{F97ACA74-2D3C-48D4-A9E8-9ECAFA5D8B7C}" dt="2024-11-14T10:37:49.441" v="175" actId="255"/>
          <ac:graphicFrameMkLst>
            <pc:docMk/>
            <pc:sldMk cId="0" sldId="527"/>
            <ac:graphicFrameMk id="3" creationId="{2BC07708-09E6-4B29-E14E-E1EAF11E4C74}"/>
          </ac:graphicFrameMkLst>
        </pc:graphicFrameChg>
      </pc:sldChg>
      <pc:sldChg chg="modSp add mod">
        <pc:chgData name="Beverley Jones" userId="902ebd1c-631c-4f88-908a-acb65098e710" providerId="ADAL" clId="{F97ACA74-2D3C-48D4-A9E8-9ECAFA5D8B7C}" dt="2024-11-14T10:28:25.550" v="159" actId="20577"/>
        <pc:sldMkLst>
          <pc:docMk/>
          <pc:sldMk cId="0" sldId="528"/>
        </pc:sldMkLst>
        <pc:graphicFrameChg chg="mod modGraphic">
          <ac:chgData name="Beverley Jones" userId="902ebd1c-631c-4f88-908a-acb65098e710" providerId="ADAL" clId="{F97ACA74-2D3C-48D4-A9E8-9ECAFA5D8B7C}" dt="2024-11-14T10:28:25.550" v="159" actId="20577"/>
          <ac:graphicFrameMkLst>
            <pc:docMk/>
            <pc:sldMk cId="0" sldId="528"/>
            <ac:graphicFrameMk id="3" creationId="{A9925EF0-37A6-D518-99CF-334CAA21593E}"/>
          </ac:graphicFrameMkLst>
        </pc:graphicFrameChg>
      </pc:sldChg>
      <pc:sldChg chg="modSp add mod">
        <pc:chgData name="Beverley Jones" userId="902ebd1c-631c-4f88-908a-acb65098e710" providerId="ADAL" clId="{F97ACA74-2D3C-48D4-A9E8-9ECAFA5D8B7C}" dt="2024-11-14T10:27:20.014" v="151" actId="20577"/>
        <pc:sldMkLst>
          <pc:docMk/>
          <pc:sldMk cId="0" sldId="529"/>
        </pc:sldMkLst>
        <pc:graphicFrameChg chg="mod modGraphic">
          <ac:chgData name="Beverley Jones" userId="902ebd1c-631c-4f88-908a-acb65098e710" providerId="ADAL" clId="{F97ACA74-2D3C-48D4-A9E8-9ECAFA5D8B7C}" dt="2024-11-14T10:27:20.014" v="151" actId="20577"/>
          <ac:graphicFrameMkLst>
            <pc:docMk/>
            <pc:sldMk cId="0" sldId="529"/>
            <ac:graphicFrameMk id="3" creationId="{5A9E6304-A5A7-E899-9E19-89D75EA2ED0D}"/>
          </ac:graphicFrameMkLst>
        </pc:graphicFrameChg>
      </pc:sldChg>
      <pc:sldChg chg="modSp add mod">
        <pc:chgData name="Beverley Jones" userId="902ebd1c-631c-4f88-908a-acb65098e710" providerId="ADAL" clId="{F97ACA74-2D3C-48D4-A9E8-9ECAFA5D8B7C}" dt="2024-11-14T10:44:45.738" v="380" actId="14734"/>
        <pc:sldMkLst>
          <pc:docMk/>
          <pc:sldMk cId="0" sldId="530"/>
        </pc:sldMkLst>
        <pc:graphicFrameChg chg="mod modGraphic">
          <ac:chgData name="Beverley Jones" userId="902ebd1c-631c-4f88-908a-acb65098e710" providerId="ADAL" clId="{F97ACA74-2D3C-48D4-A9E8-9ECAFA5D8B7C}" dt="2024-11-14T10:44:45.738" v="380" actId="14734"/>
          <ac:graphicFrameMkLst>
            <pc:docMk/>
            <pc:sldMk cId="0" sldId="530"/>
            <ac:graphicFrameMk id="3" creationId="{F2082FFD-95AA-5459-6262-D3EC7F760809}"/>
          </ac:graphicFrameMkLst>
        </pc:graphicFrameChg>
      </pc:sldChg>
      <pc:sldChg chg="modSp add mod">
        <pc:chgData name="Beverley Jones" userId="902ebd1c-631c-4f88-908a-acb65098e710" providerId="ADAL" clId="{F97ACA74-2D3C-48D4-A9E8-9ECAFA5D8B7C}" dt="2024-11-14T11:40:23.872" v="978" actId="20577"/>
        <pc:sldMkLst>
          <pc:docMk/>
          <pc:sldMk cId="0" sldId="531"/>
        </pc:sldMkLst>
        <pc:graphicFrameChg chg="mod modGraphic">
          <ac:chgData name="Beverley Jones" userId="902ebd1c-631c-4f88-908a-acb65098e710" providerId="ADAL" clId="{F97ACA74-2D3C-48D4-A9E8-9ECAFA5D8B7C}" dt="2024-11-14T11:40:23.872" v="978" actId="20577"/>
          <ac:graphicFrameMkLst>
            <pc:docMk/>
            <pc:sldMk cId="0" sldId="531"/>
            <ac:graphicFrameMk id="3" creationId="{01789368-8F87-4578-D7CC-4AB5F2A7FC24}"/>
          </ac:graphicFrameMkLst>
        </pc:graphicFrameChg>
      </pc:sldChg>
      <pc:sldChg chg="modSp add mod">
        <pc:chgData name="Beverley Jones" userId="902ebd1c-631c-4f88-908a-acb65098e710" providerId="ADAL" clId="{F97ACA74-2D3C-48D4-A9E8-9ECAFA5D8B7C}" dt="2024-11-14T11:32:04.851" v="615" actId="21"/>
        <pc:sldMkLst>
          <pc:docMk/>
          <pc:sldMk cId="0" sldId="532"/>
        </pc:sldMkLst>
        <pc:graphicFrameChg chg="mod modGraphic">
          <ac:chgData name="Beverley Jones" userId="902ebd1c-631c-4f88-908a-acb65098e710" providerId="ADAL" clId="{F97ACA74-2D3C-48D4-A9E8-9ECAFA5D8B7C}" dt="2024-11-14T11:32:04.851" v="615" actId="21"/>
          <ac:graphicFrameMkLst>
            <pc:docMk/>
            <pc:sldMk cId="0" sldId="532"/>
            <ac:graphicFrameMk id="3" creationId="{7A9E59CC-BEF3-DFF4-1B85-68065115D6DC}"/>
          </ac:graphicFrameMkLst>
        </pc:graphicFrameChg>
      </pc:sldChg>
      <pc:sldChg chg="add del">
        <pc:chgData name="Beverley Jones" userId="902ebd1c-631c-4f88-908a-acb65098e710" providerId="ADAL" clId="{F97ACA74-2D3C-48D4-A9E8-9ECAFA5D8B7C}" dt="2024-11-14T10:13:59.838" v="13" actId="2696"/>
        <pc:sldMkLst>
          <pc:docMk/>
          <pc:sldMk cId="1475757625" sldId="533"/>
        </pc:sldMkLst>
      </pc:sldChg>
      <pc:sldChg chg="addSp modSp add mod ord">
        <pc:chgData name="Beverley Jones" userId="902ebd1c-631c-4f88-908a-acb65098e710" providerId="ADAL" clId="{F97ACA74-2D3C-48D4-A9E8-9ECAFA5D8B7C}" dt="2024-11-19T11:58:53.131" v="1572" actId="20577"/>
        <pc:sldMkLst>
          <pc:docMk/>
          <pc:sldMk cId="1957161746" sldId="533"/>
        </pc:sldMkLst>
        <pc:spChg chg="mod">
          <ac:chgData name="Beverley Jones" userId="902ebd1c-631c-4f88-908a-acb65098e710" providerId="ADAL" clId="{F97ACA74-2D3C-48D4-A9E8-9ECAFA5D8B7C}" dt="2024-11-19T11:58:53.131" v="1572" actId="20577"/>
          <ac:spMkLst>
            <pc:docMk/>
            <pc:sldMk cId="1957161746" sldId="533"/>
            <ac:spMk id="3" creationId="{63A6C697-4BB9-E466-B0F7-8BB1F24124E0}"/>
          </ac:spMkLst>
        </pc:spChg>
        <pc:spChg chg="add mod">
          <ac:chgData name="Beverley Jones" userId="902ebd1c-631c-4f88-908a-acb65098e710" providerId="ADAL" clId="{F97ACA74-2D3C-48D4-A9E8-9ECAFA5D8B7C}" dt="2024-11-14T11:36:45.687" v="692" actId="20577"/>
          <ac:spMkLst>
            <pc:docMk/>
            <pc:sldMk cId="1957161746" sldId="533"/>
            <ac:spMk id="5" creationId="{EE166D1E-8DFA-65DA-D76A-8A9FA4A9C7E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E5DD2-F726-4C75-A460-E7CD1674101F}" type="datetimeFigureOut">
              <a:t>11/19/2024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E62D94-A5AA-45B0-9195-F8E5F2D27F7B}" type="slidenum">
              <a:t>‹#›</a:t>
            </a:fld>
            <a:endParaRPr lang="en-US"/>
          </a:p>
        </p:txBody>
      </p:sp>
    </p:spTree>
    <p:extLst>
      <p:ext uri="{BB962C8B-B14F-4D97-AF65-F5344CB8AC3E}">
        <p14:creationId xmlns:p14="http://schemas.microsoft.com/office/powerpoint/2010/main" val="344364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1.svg"/><Relationship Id="rId7" Type="http://schemas.openxmlformats.org/officeDocument/2006/relationships/image" Target="../media/image2.sv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33.svg"/><Relationship Id="rId10" Type="http://schemas.openxmlformats.org/officeDocument/2006/relationships/image" Target="../media/image9.png"/><Relationship Id="rId4" Type="http://schemas.openxmlformats.org/officeDocument/2006/relationships/image" Target="../media/image32.png"/><Relationship Id="rId9"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1.svg"/><Relationship Id="rId7" Type="http://schemas.openxmlformats.org/officeDocument/2006/relationships/image" Target="../media/image2.sv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35.svg"/><Relationship Id="rId10" Type="http://schemas.openxmlformats.org/officeDocument/2006/relationships/image" Target="../media/image9.png"/><Relationship Id="rId4" Type="http://schemas.openxmlformats.org/officeDocument/2006/relationships/image" Target="../media/image34.png"/><Relationship Id="rId9" Type="http://schemas.openxmlformats.org/officeDocument/2006/relationships/image" Target="../media/image16.sv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7.svg"/><Relationship Id="rId7" Type="http://schemas.openxmlformats.org/officeDocument/2006/relationships/image" Target="../media/image2.svg"/><Relationship Id="rId2"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39.svg"/><Relationship Id="rId10" Type="http://schemas.openxmlformats.org/officeDocument/2006/relationships/image" Target="../media/image9.png"/><Relationship Id="rId4" Type="http://schemas.openxmlformats.org/officeDocument/2006/relationships/image" Target="../media/image38.png"/><Relationship Id="rId9"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7.svg"/><Relationship Id="rId7" Type="http://schemas.openxmlformats.org/officeDocument/2006/relationships/image" Target="../media/image2.svg"/><Relationship Id="rId2"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41.svg"/><Relationship Id="rId10" Type="http://schemas.openxmlformats.org/officeDocument/2006/relationships/image" Target="../media/image9.png"/><Relationship Id="rId4" Type="http://schemas.openxmlformats.org/officeDocument/2006/relationships/image" Target="../media/image40.png"/><Relationship Id="rId9" Type="http://schemas.openxmlformats.org/officeDocument/2006/relationships/image" Target="../media/image16.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svg"/><Relationship Id="rId7" Type="http://schemas.openxmlformats.org/officeDocument/2006/relationships/image" Target="../media/image2.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23.svg"/><Relationship Id="rId10" Type="http://schemas.openxmlformats.org/officeDocument/2006/relationships/image" Target="../media/image9.png"/><Relationship Id="rId4" Type="http://schemas.openxmlformats.org/officeDocument/2006/relationships/image" Target="../media/image22.png"/><Relationship Id="rId9"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1.svg"/><Relationship Id="rId7" Type="http://schemas.openxmlformats.org/officeDocument/2006/relationships/image" Target="../media/image2.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43.svg"/><Relationship Id="rId10" Type="http://schemas.openxmlformats.org/officeDocument/2006/relationships/image" Target="../media/image9.png"/><Relationship Id="rId4" Type="http://schemas.openxmlformats.org/officeDocument/2006/relationships/image" Target="../media/image42.png"/><Relationship Id="rId9" Type="http://schemas.openxmlformats.org/officeDocument/2006/relationships/image" Target="../media/image16.sv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16.sv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18.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png"/><Relationship Id="rId7" Type="http://schemas.openxmlformats.org/officeDocument/2006/relationships/image" Target="../media/image20.png"/><Relationship Id="rId12" Type="http://schemas.openxmlformats.org/officeDocument/2006/relationships/image" Target="../media/image10.sv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23.svg"/><Relationship Id="rId4" Type="http://schemas.openxmlformats.org/officeDocument/2006/relationships/image" Target="../media/image2.svg"/><Relationship Id="rId9" Type="http://schemas.openxmlformats.org/officeDocument/2006/relationships/image" Target="../media/image22.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25.svg"/><Relationship Id="rId10" Type="http://schemas.openxmlformats.org/officeDocument/2006/relationships/image" Target="../media/image9.png"/><Relationship Id="rId4" Type="http://schemas.openxmlformats.org/officeDocument/2006/relationships/image" Target="../media/image24.png"/><Relationship Id="rId9" Type="http://schemas.openxmlformats.org/officeDocument/2006/relationships/image" Target="../media/image27.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16.sv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29.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png"/><Relationship Id="rId7" Type="http://schemas.openxmlformats.org/officeDocument/2006/relationships/image" Target="../media/image11.png"/><Relationship Id="rId12" Type="http://schemas.openxmlformats.org/officeDocument/2006/relationships/image" Target="../media/image10.sv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14.svg"/><Relationship Id="rId4" Type="http://schemas.openxmlformats.org/officeDocument/2006/relationships/image" Target="../media/image2.svg"/><Relationship Id="rId9"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a Title slid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07A2E5E-7FCC-020B-DE28-05D3B23150A4}"/>
              </a:ext>
            </a:extLst>
          </p:cNvPr>
          <p:cNvGrpSpPr/>
          <p:nvPr userDrawn="1"/>
        </p:nvGrpSpPr>
        <p:grpSpPr>
          <a:xfrm>
            <a:off x="6115050" y="6192000"/>
            <a:ext cx="3060000" cy="683776"/>
            <a:chOff x="9180000" y="6192000"/>
            <a:chExt cx="3060000" cy="683776"/>
          </a:xfrm>
        </p:grpSpPr>
        <p:pic>
          <p:nvPicPr>
            <p:cNvPr id="12" name="Graphic 11">
              <a:extLst>
                <a:ext uri="{FF2B5EF4-FFF2-40B4-BE49-F238E27FC236}">
                  <a16:creationId xmlns:a16="http://schemas.microsoft.com/office/drawing/2014/main" id="{951B97FE-4ACF-E28B-7162-773E70AB48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3" name="Graphic 12">
              <a:extLst>
                <a:ext uri="{FF2B5EF4-FFF2-40B4-BE49-F238E27FC236}">
                  <a16:creationId xmlns:a16="http://schemas.microsoft.com/office/drawing/2014/main" id="{A251CE99-6B2B-A660-654A-921D9577429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grpSp>
        <p:nvGrpSpPr>
          <p:cNvPr id="7" name="Group 6">
            <a:extLst>
              <a:ext uri="{FF2B5EF4-FFF2-40B4-BE49-F238E27FC236}">
                <a16:creationId xmlns:a16="http://schemas.microsoft.com/office/drawing/2014/main" id="{072B61DA-9C00-6E5B-729F-C929CBD9720A}"/>
              </a:ext>
            </a:extLst>
          </p:cNvPr>
          <p:cNvGrpSpPr/>
          <p:nvPr userDrawn="1"/>
        </p:nvGrpSpPr>
        <p:grpSpPr>
          <a:xfrm>
            <a:off x="0" y="0"/>
            <a:ext cx="8784000" cy="6363746"/>
            <a:chOff x="0" y="0"/>
            <a:chExt cx="8784000" cy="6363746"/>
          </a:xfrm>
        </p:grpSpPr>
        <p:pic>
          <p:nvPicPr>
            <p:cNvPr id="8" name="Graphic 7">
              <a:extLst>
                <a:ext uri="{FF2B5EF4-FFF2-40B4-BE49-F238E27FC236}">
                  <a16:creationId xmlns:a16="http://schemas.microsoft.com/office/drawing/2014/main" id="{A7D0E5BC-7F2E-4DC9-C7BB-690D53F64E7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8784000" cy="6363746"/>
            </a:xfrm>
            <a:prstGeom prst="rect">
              <a:avLst/>
            </a:prstGeom>
          </p:spPr>
        </p:pic>
        <p:pic>
          <p:nvPicPr>
            <p:cNvPr id="9" name="Graphic 8">
              <a:extLst>
                <a:ext uri="{FF2B5EF4-FFF2-40B4-BE49-F238E27FC236}">
                  <a16:creationId xmlns:a16="http://schemas.microsoft.com/office/drawing/2014/main" id="{6302A49A-7BDE-9338-1272-B0F5F83490D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8712000" cy="6203486"/>
            </a:xfrm>
            <a:prstGeom prst="rect">
              <a:avLst/>
            </a:prstGeom>
          </p:spPr>
        </p:pic>
      </p:grpSp>
      <p:pic>
        <p:nvPicPr>
          <p:cNvPr id="10" name="Graphic 9">
            <a:extLst>
              <a:ext uri="{FF2B5EF4-FFF2-40B4-BE49-F238E27FC236}">
                <a16:creationId xmlns:a16="http://schemas.microsoft.com/office/drawing/2014/main" id="{8CBF81B3-ECAC-C5D8-0D65-7D76BFA10A2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ctrTitle"/>
          </p:nvPr>
        </p:nvSpPr>
        <p:spPr>
          <a:xfrm>
            <a:off x="685800" y="1122363"/>
            <a:ext cx="7772400" cy="2387600"/>
          </a:xfrm>
        </p:spPr>
        <p:txBody>
          <a:bodyPr anchor="ctr" anchorCtr="0"/>
          <a:lstStyle>
            <a:lvl1pPr algn="l">
              <a:defRPr sz="3800" b="1">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685800" y="3602038"/>
            <a:ext cx="782955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1569062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4 Section Head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5588AE1-1239-C0D1-BF8A-25830A573A37}"/>
              </a:ext>
            </a:extLst>
          </p:cNvPr>
          <p:cNvGrpSpPr/>
          <p:nvPr userDrawn="1"/>
        </p:nvGrpSpPr>
        <p:grpSpPr>
          <a:xfrm>
            <a:off x="6115050" y="6192000"/>
            <a:ext cx="3060000" cy="683776"/>
            <a:chOff x="9180000" y="6192000"/>
            <a:chExt cx="3060000" cy="683776"/>
          </a:xfrm>
        </p:grpSpPr>
        <p:pic>
          <p:nvPicPr>
            <p:cNvPr id="11" name="Graphic 10">
              <a:extLst>
                <a:ext uri="{FF2B5EF4-FFF2-40B4-BE49-F238E27FC236}">
                  <a16:creationId xmlns:a16="http://schemas.microsoft.com/office/drawing/2014/main" id="{84B6656A-E9D8-42A0-3917-F15F319354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57CAE6F7-9D13-5F18-8308-A533C98C81F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7" name="Graphic 6">
            <a:extLst>
              <a:ext uri="{FF2B5EF4-FFF2-40B4-BE49-F238E27FC236}">
                <a16:creationId xmlns:a16="http://schemas.microsoft.com/office/drawing/2014/main" id="{BC73BB84-698A-CC67-47BF-1AEEB9EAD8C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A5413963-C889-8073-4E6B-9BBA5A7AE9A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9" name="Graphic 8">
            <a:extLst>
              <a:ext uri="{FF2B5EF4-FFF2-40B4-BE49-F238E27FC236}">
                <a16:creationId xmlns:a16="http://schemas.microsoft.com/office/drawing/2014/main" id="{E7CDE6D0-60CD-951D-B6AA-A1ECCBB17ED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title"/>
          </p:nvPr>
        </p:nvSpPr>
        <p:spPr>
          <a:xfrm>
            <a:off x="623888" y="1709739"/>
            <a:ext cx="7886700" cy="2852737"/>
          </a:xfrm>
        </p:spPr>
        <p:txBody>
          <a:bodyPr anchor="ctr" anchorCtr="0"/>
          <a:lstStyle>
            <a:lvl1pPr>
              <a:defRPr sz="4200" b="1">
                <a:solidFill>
                  <a:srgbClr val="0087CA"/>
                </a:solidFill>
              </a:defRPr>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056DE11-7CB2-794B-AE9D-EE81807A300C}"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2285412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5A 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58F001-45A3-52BF-755F-00BBCE74641B}"/>
              </a:ext>
            </a:extLst>
          </p:cNvPr>
          <p:cNvGrpSpPr/>
          <p:nvPr userDrawn="1"/>
        </p:nvGrpSpPr>
        <p:grpSpPr>
          <a:xfrm>
            <a:off x="6115050" y="6192000"/>
            <a:ext cx="3060000" cy="683776"/>
            <a:chOff x="9180000" y="6192000"/>
            <a:chExt cx="3060000" cy="683776"/>
          </a:xfrm>
        </p:grpSpPr>
        <p:pic>
          <p:nvPicPr>
            <p:cNvPr id="9" name="Graphic 8">
              <a:extLst>
                <a:ext uri="{FF2B5EF4-FFF2-40B4-BE49-F238E27FC236}">
                  <a16:creationId xmlns:a16="http://schemas.microsoft.com/office/drawing/2014/main" id="{B95DB7AD-1810-CA4F-DFDD-7D0F95BDED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0" name="Graphic 9">
              <a:extLst>
                <a:ext uri="{FF2B5EF4-FFF2-40B4-BE49-F238E27FC236}">
                  <a16:creationId xmlns:a16="http://schemas.microsoft.com/office/drawing/2014/main" id="{69D08B05-360C-7585-C034-6FF1C016A3F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1" name="Graphic 10">
            <a:extLst>
              <a:ext uri="{FF2B5EF4-FFF2-40B4-BE49-F238E27FC236}">
                <a16:creationId xmlns:a16="http://schemas.microsoft.com/office/drawing/2014/main" id="{1699CF57-8C5E-CC94-5E34-834C7450201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2" name="Graphic 11">
            <a:extLst>
              <a:ext uri="{FF2B5EF4-FFF2-40B4-BE49-F238E27FC236}">
                <a16:creationId xmlns:a16="http://schemas.microsoft.com/office/drawing/2014/main" id="{0F28A48E-ED03-17AF-2105-59C8307B247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3" name="Graphic 12">
            <a:extLst>
              <a:ext uri="{FF2B5EF4-FFF2-40B4-BE49-F238E27FC236}">
                <a16:creationId xmlns:a16="http://schemas.microsoft.com/office/drawing/2014/main" id="{49E9B688-9529-519C-20EA-3E7834E01E9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title"/>
          </p:nvPr>
        </p:nvSpPr>
        <p:spPr>
          <a:xfrm>
            <a:off x="628650" y="1272451"/>
            <a:ext cx="7886700" cy="634049"/>
          </a:xfrm>
        </p:spPr>
        <p:txBody>
          <a:bodyPr/>
          <a:lstStyle>
            <a:lvl1pPr>
              <a:defRPr sz="3200" b="1" i="0">
                <a:solidFill>
                  <a:srgbClr val="0087CA"/>
                </a:solidFill>
              </a:defRPr>
            </a:lvl1pPr>
          </a:lstStyle>
          <a:p>
            <a:r>
              <a:rPr lang="en-GB"/>
              <a:t>Click to edit Master title style</a:t>
            </a:r>
            <a:endParaRPr lang="en-US"/>
          </a:p>
        </p:txBody>
      </p:sp>
      <p:sp>
        <p:nvSpPr>
          <p:cNvPr id="3" name="Content Placeholder 2"/>
          <p:cNvSpPr>
            <a:spLocks noGrp="1"/>
          </p:cNvSpPr>
          <p:nvPr>
            <p:ph sz="half" idx="1"/>
          </p:nvPr>
        </p:nvSpPr>
        <p:spPr>
          <a:xfrm>
            <a:off x="628650" y="2035285"/>
            <a:ext cx="3886200" cy="4141677"/>
          </a:xfrm>
        </p:spPr>
        <p:txBody>
          <a:bodyPr/>
          <a:lstStyle>
            <a:lvl1pPr>
              <a:defRPr sz="22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2035285"/>
            <a:ext cx="3886200" cy="4141678"/>
          </a:xfrm>
        </p:spPr>
        <p:txBody>
          <a:bodyPr/>
          <a:lstStyle>
            <a:lvl1pPr>
              <a:defRPr sz="22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056DE11-7CB2-794B-AE9D-EE81807A300C}"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D4986-9C08-C742-B451-B5C0B742AAD7}" type="slidenum">
              <a:rPr lang="en-US" smtClean="0"/>
              <a:t>‹#›</a:t>
            </a:fld>
            <a:endParaRPr lang="en-US"/>
          </a:p>
        </p:txBody>
      </p:sp>
    </p:spTree>
    <p:extLst>
      <p:ext uri="{BB962C8B-B14F-4D97-AF65-F5344CB8AC3E}">
        <p14:creationId xmlns:p14="http://schemas.microsoft.com/office/powerpoint/2010/main" val="400574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5B Two Content opti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4C4ACD39-E50A-D2D2-0063-A3FC65053E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629150" cy="6869774"/>
          </a:xfrm>
          <a:prstGeom prst="rect">
            <a:avLst/>
          </a:prstGeom>
        </p:spPr>
      </p:pic>
      <p:pic>
        <p:nvPicPr>
          <p:cNvPr id="15" name="Graphic 14">
            <a:extLst>
              <a:ext uri="{FF2B5EF4-FFF2-40B4-BE49-F238E27FC236}">
                <a16:creationId xmlns:a16="http://schemas.microsoft.com/office/drawing/2014/main" id="{ED716783-2DD8-6FE2-C345-65400DF8EF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4506034" cy="6858972"/>
          </a:xfrm>
          <a:prstGeom prst="rect">
            <a:avLst/>
          </a:prstGeom>
        </p:spPr>
      </p:pic>
      <p:grpSp>
        <p:nvGrpSpPr>
          <p:cNvPr id="8" name="Group 7">
            <a:extLst>
              <a:ext uri="{FF2B5EF4-FFF2-40B4-BE49-F238E27FC236}">
                <a16:creationId xmlns:a16="http://schemas.microsoft.com/office/drawing/2014/main" id="{1558F001-45A3-52BF-755F-00BBCE74641B}"/>
              </a:ext>
            </a:extLst>
          </p:cNvPr>
          <p:cNvGrpSpPr/>
          <p:nvPr userDrawn="1"/>
        </p:nvGrpSpPr>
        <p:grpSpPr>
          <a:xfrm>
            <a:off x="6115050" y="6192000"/>
            <a:ext cx="3060000" cy="683776"/>
            <a:chOff x="9180000" y="6192000"/>
            <a:chExt cx="3060000" cy="683776"/>
          </a:xfrm>
        </p:grpSpPr>
        <p:pic>
          <p:nvPicPr>
            <p:cNvPr id="9" name="Graphic 8">
              <a:extLst>
                <a:ext uri="{FF2B5EF4-FFF2-40B4-BE49-F238E27FC236}">
                  <a16:creationId xmlns:a16="http://schemas.microsoft.com/office/drawing/2014/main" id="{B95DB7AD-1810-CA4F-DFDD-7D0F95BDEDD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180000" y="6192000"/>
              <a:ext cx="3060000" cy="680000"/>
            </a:xfrm>
            <a:prstGeom prst="rect">
              <a:avLst/>
            </a:prstGeom>
          </p:spPr>
        </p:pic>
        <p:pic>
          <p:nvPicPr>
            <p:cNvPr id="10" name="Graphic 9">
              <a:extLst>
                <a:ext uri="{FF2B5EF4-FFF2-40B4-BE49-F238E27FC236}">
                  <a16:creationId xmlns:a16="http://schemas.microsoft.com/office/drawing/2014/main" id="{69D08B05-360C-7585-C034-6FF1C016A3F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468000" y="6264000"/>
              <a:ext cx="2736000" cy="611776"/>
            </a:xfrm>
            <a:prstGeom prst="rect">
              <a:avLst/>
            </a:prstGeom>
          </p:spPr>
        </p:pic>
      </p:grpSp>
      <p:pic>
        <p:nvPicPr>
          <p:cNvPr id="13" name="Graphic 12">
            <a:extLst>
              <a:ext uri="{FF2B5EF4-FFF2-40B4-BE49-F238E27FC236}">
                <a16:creationId xmlns:a16="http://schemas.microsoft.com/office/drawing/2014/main" id="{49E9B688-9529-519C-20EA-3E7834E01E9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title"/>
          </p:nvPr>
        </p:nvSpPr>
        <p:spPr>
          <a:xfrm>
            <a:off x="628650" y="1272451"/>
            <a:ext cx="7886700" cy="634049"/>
          </a:xfrm>
        </p:spPr>
        <p:txBody>
          <a:bodyPr/>
          <a:lstStyle>
            <a:lvl1pPr>
              <a:defRPr sz="3200" b="1" i="0">
                <a:solidFill>
                  <a:srgbClr val="0087CA"/>
                </a:solidFill>
              </a:defRPr>
            </a:lvl1pPr>
          </a:lstStyle>
          <a:p>
            <a:r>
              <a:rPr lang="en-GB"/>
              <a:t>Click to edit Master title style</a:t>
            </a:r>
            <a:endParaRPr lang="en-US"/>
          </a:p>
        </p:txBody>
      </p:sp>
      <p:sp>
        <p:nvSpPr>
          <p:cNvPr id="3" name="Content Placeholder 2"/>
          <p:cNvSpPr>
            <a:spLocks noGrp="1"/>
          </p:cNvSpPr>
          <p:nvPr>
            <p:ph sz="half" idx="1"/>
          </p:nvPr>
        </p:nvSpPr>
        <p:spPr>
          <a:xfrm>
            <a:off x="628650" y="2035285"/>
            <a:ext cx="3886200" cy="4141677"/>
          </a:xfrm>
        </p:spPr>
        <p:txBody>
          <a:bodyPr/>
          <a:lstStyle>
            <a:lvl1pPr>
              <a:defRPr sz="22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2035285"/>
            <a:ext cx="3886200" cy="4141678"/>
          </a:xfrm>
        </p:spPr>
        <p:txBody>
          <a:bodyPr/>
          <a:lstStyle>
            <a:lvl1pPr>
              <a:defRPr sz="22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lvl1pPr>
              <a:defRPr>
                <a:solidFill>
                  <a:schemeClr val="bg1"/>
                </a:solidFill>
              </a:defRPr>
            </a:lvl1pPr>
          </a:lstStyle>
          <a:p>
            <a:fld id="{6056DE11-7CB2-794B-AE9D-EE81807A300C}" type="datetimeFigureOut">
              <a:rPr lang="en-US" smtClean="0"/>
              <a:pPr/>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D4986-9C08-C742-B451-B5C0B742AAD7}" type="slidenum">
              <a:rPr lang="en-US" smtClean="0"/>
              <a:t>‹#›</a:t>
            </a:fld>
            <a:endParaRPr lang="en-US"/>
          </a:p>
        </p:txBody>
      </p:sp>
    </p:spTree>
    <p:extLst>
      <p:ext uri="{BB962C8B-B14F-4D97-AF65-F5344CB8AC3E}">
        <p14:creationId xmlns:p14="http://schemas.microsoft.com/office/powerpoint/2010/main" val="3826666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5C Two Content opti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4C4ACD39-E50A-D2D2-0063-A3FC65053E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629150" cy="6869774"/>
          </a:xfrm>
          <a:prstGeom prst="rect">
            <a:avLst/>
          </a:prstGeom>
        </p:spPr>
      </p:pic>
      <p:pic>
        <p:nvPicPr>
          <p:cNvPr id="15" name="Graphic 14">
            <a:extLst>
              <a:ext uri="{FF2B5EF4-FFF2-40B4-BE49-F238E27FC236}">
                <a16:creationId xmlns:a16="http://schemas.microsoft.com/office/drawing/2014/main" id="{ED716783-2DD8-6FE2-C345-65400DF8EF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4506034" cy="6858972"/>
          </a:xfrm>
          <a:prstGeom prst="rect">
            <a:avLst/>
          </a:prstGeom>
        </p:spPr>
      </p:pic>
      <p:pic>
        <p:nvPicPr>
          <p:cNvPr id="9" name="Graphic 8">
            <a:extLst>
              <a:ext uri="{FF2B5EF4-FFF2-40B4-BE49-F238E27FC236}">
                <a16:creationId xmlns:a16="http://schemas.microsoft.com/office/drawing/2014/main" id="{B95DB7AD-1810-CA4F-DFDD-7D0F95BDEDD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115050" y="6192000"/>
            <a:ext cx="3060000" cy="680000"/>
          </a:xfrm>
          <a:prstGeom prst="rect">
            <a:avLst/>
          </a:prstGeom>
        </p:spPr>
      </p:pic>
      <p:pic>
        <p:nvPicPr>
          <p:cNvPr id="10" name="Graphic 9">
            <a:extLst>
              <a:ext uri="{FF2B5EF4-FFF2-40B4-BE49-F238E27FC236}">
                <a16:creationId xmlns:a16="http://schemas.microsoft.com/office/drawing/2014/main" id="{69D08B05-360C-7585-C034-6FF1C016A3F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03050" y="6264000"/>
            <a:ext cx="2736000" cy="611776"/>
          </a:xfrm>
          <a:prstGeom prst="rect">
            <a:avLst/>
          </a:prstGeom>
        </p:spPr>
      </p:pic>
      <p:pic>
        <p:nvPicPr>
          <p:cNvPr id="13" name="Graphic 12">
            <a:extLst>
              <a:ext uri="{FF2B5EF4-FFF2-40B4-BE49-F238E27FC236}">
                <a16:creationId xmlns:a16="http://schemas.microsoft.com/office/drawing/2014/main" id="{49E9B688-9529-519C-20EA-3E7834E01E9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userDrawn="1">
            <p:ph type="title"/>
          </p:nvPr>
        </p:nvSpPr>
        <p:spPr>
          <a:xfrm>
            <a:off x="628650" y="1272451"/>
            <a:ext cx="7886700" cy="634049"/>
          </a:xfrm>
        </p:spPr>
        <p:txBody>
          <a:bodyPr/>
          <a:lstStyle>
            <a:lvl1pPr>
              <a:defRPr sz="3200" b="1" i="0">
                <a:solidFill>
                  <a:schemeClr val="bg1"/>
                </a:solidFill>
              </a:defRPr>
            </a:lvl1pPr>
          </a:lstStyle>
          <a:p>
            <a:r>
              <a:rPr lang="en-GB"/>
              <a:t>Click to edit Master title style</a:t>
            </a:r>
            <a:endParaRPr lang="en-US"/>
          </a:p>
        </p:txBody>
      </p:sp>
      <p:sp>
        <p:nvSpPr>
          <p:cNvPr id="3" name="Content Placeholder 2"/>
          <p:cNvSpPr>
            <a:spLocks noGrp="1"/>
          </p:cNvSpPr>
          <p:nvPr userDrawn="1">
            <p:ph sz="half" idx="1"/>
          </p:nvPr>
        </p:nvSpPr>
        <p:spPr>
          <a:xfrm>
            <a:off x="628650" y="2035285"/>
            <a:ext cx="3886200" cy="4141677"/>
          </a:xfrm>
        </p:spPr>
        <p:txBody>
          <a:bodyPr/>
          <a:lstStyle>
            <a:lvl1pPr>
              <a:defRPr sz="22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userDrawn="1">
            <p:ph sz="half" idx="2"/>
          </p:nvPr>
        </p:nvSpPr>
        <p:spPr>
          <a:xfrm>
            <a:off x="4629150" y="2035285"/>
            <a:ext cx="3886200" cy="4141678"/>
          </a:xfrm>
        </p:spPr>
        <p:txBody>
          <a:bodyPr/>
          <a:lstStyle>
            <a:lvl1pPr>
              <a:defRPr sz="22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userDrawn="1">
            <p:ph type="dt" sz="half" idx="10"/>
          </p:nvPr>
        </p:nvSpPr>
        <p:spPr/>
        <p:txBody>
          <a:bodyPr/>
          <a:lstStyle>
            <a:lvl1pPr>
              <a:defRPr>
                <a:solidFill>
                  <a:schemeClr val="bg1"/>
                </a:solidFill>
              </a:defRPr>
            </a:lvl1pPr>
          </a:lstStyle>
          <a:p>
            <a:fld id="{6056DE11-7CB2-794B-AE9D-EE81807A300C}" type="datetimeFigureOut">
              <a:rPr lang="en-US" smtClean="0"/>
              <a:pPr/>
              <a:t>11/19/2024</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1749750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A Content option">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FB14F25-8988-F97F-80E5-EABBB88AA3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20640" cy="2957972"/>
          </a:xfrm>
          <a:prstGeom prst="rect">
            <a:avLst/>
          </a:prstGeom>
        </p:spPr>
      </p:pic>
      <p:pic>
        <p:nvPicPr>
          <p:cNvPr id="7" name="Graphic 6">
            <a:extLst>
              <a:ext uri="{FF2B5EF4-FFF2-40B4-BE49-F238E27FC236}">
                <a16:creationId xmlns:a16="http://schemas.microsoft.com/office/drawing/2014/main" id="{242ACD92-6338-65C7-3DAF-162033DC74E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4972645" cy="2807590"/>
          </a:xfrm>
          <a:prstGeom prst="rect">
            <a:avLst/>
          </a:prstGeom>
        </p:spPr>
      </p:pic>
      <p:grpSp>
        <p:nvGrpSpPr>
          <p:cNvPr id="9" name="Group 8">
            <a:extLst>
              <a:ext uri="{FF2B5EF4-FFF2-40B4-BE49-F238E27FC236}">
                <a16:creationId xmlns:a16="http://schemas.microsoft.com/office/drawing/2014/main" id="{0BE863A5-81C2-AFF7-E8C1-89BE8E6B583D}"/>
              </a:ext>
            </a:extLst>
          </p:cNvPr>
          <p:cNvGrpSpPr/>
          <p:nvPr userDrawn="1"/>
        </p:nvGrpSpPr>
        <p:grpSpPr>
          <a:xfrm>
            <a:off x="6115050" y="6192000"/>
            <a:ext cx="3060000" cy="683776"/>
            <a:chOff x="9180000" y="6192000"/>
            <a:chExt cx="3060000" cy="683776"/>
          </a:xfrm>
        </p:grpSpPr>
        <p:pic>
          <p:nvPicPr>
            <p:cNvPr id="10" name="Graphic 9">
              <a:extLst>
                <a:ext uri="{FF2B5EF4-FFF2-40B4-BE49-F238E27FC236}">
                  <a16:creationId xmlns:a16="http://schemas.microsoft.com/office/drawing/2014/main" id="{4E858601-51FD-5568-87D3-975B225266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180000" y="6192000"/>
              <a:ext cx="3060000" cy="680000"/>
            </a:xfrm>
            <a:prstGeom prst="rect">
              <a:avLst/>
            </a:prstGeom>
          </p:spPr>
        </p:pic>
        <p:pic>
          <p:nvPicPr>
            <p:cNvPr id="11" name="Graphic 10">
              <a:extLst>
                <a:ext uri="{FF2B5EF4-FFF2-40B4-BE49-F238E27FC236}">
                  <a16:creationId xmlns:a16="http://schemas.microsoft.com/office/drawing/2014/main" id="{C5580821-F83A-0FB2-C385-D44A4D78EDB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468000" y="6264000"/>
              <a:ext cx="2736000" cy="611776"/>
            </a:xfrm>
            <a:prstGeom prst="rect">
              <a:avLst/>
            </a:prstGeom>
          </p:spPr>
        </p:pic>
      </p:grpSp>
      <p:pic>
        <p:nvPicPr>
          <p:cNvPr id="12" name="Graphic 11">
            <a:extLst>
              <a:ext uri="{FF2B5EF4-FFF2-40B4-BE49-F238E27FC236}">
                <a16:creationId xmlns:a16="http://schemas.microsoft.com/office/drawing/2014/main" id="{2C1454BD-6936-DA85-F745-5155F731689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3" name="Date Placeholder 2"/>
          <p:cNvSpPr>
            <a:spLocks noGrp="1"/>
          </p:cNvSpPr>
          <p:nvPr>
            <p:ph type="dt" sz="half" idx="10"/>
          </p:nvPr>
        </p:nvSpPr>
        <p:spPr/>
        <p:txBody>
          <a:bodyPr/>
          <a:lstStyle/>
          <a:p>
            <a:fld id="{6056DE11-7CB2-794B-AE9D-EE81807A300C}" type="datetimeFigureOut">
              <a:rPr lang="en-US" smtClean="0"/>
              <a:t>11/19/2024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AD4986-9C08-C742-B451-B5C0B742AAD7}" type="slidenum">
              <a:rPr lang="en-US" smtClean="0"/>
              <a:t>‹#›</a:t>
            </a:fld>
            <a:endParaRPr lang="en-US"/>
          </a:p>
        </p:txBody>
      </p:sp>
      <p:sp>
        <p:nvSpPr>
          <p:cNvPr id="8" name="Title 1">
            <a:extLst>
              <a:ext uri="{FF2B5EF4-FFF2-40B4-BE49-F238E27FC236}">
                <a16:creationId xmlns:a16="http://schemas.microsoft.com/office/drawing/2014/main" id="{E6FDB9A4-4697-564D-C404-F2DF8E6A3B05}"/>
              </a:ext>
            </a:extLst>
          </p:cNvPr>
          <p:cNvSpPr>
            <a:spLocks noGrp="1"/>
          </p:cNvSpPr>
          <p:nvPr>
            <p:ph type="title" hasCustomPrompt="1"/>
          </p:nvPr>
        </p:nvSpPr>
        <p:spPr>
          <a:xfrm>
            <a:off x="838200" y="1259998"/>
            <a:ext cx="5400000" cy="1198722"/>
          </a:xfrm>
        </p:spPr>
        <p:txBody>
          <a:bodyPr anchor="t" anchorCtr="0">
            <a:noAutofit/>
          </a:bodyPr>
          <a:lstStyle>
            <a:lvl1pPr>
              <a:defRPr sz="3200" b="1">
                <a:solidFill>
                  <a:schemeClr val="bg1"/>
                </a:solidFill>
              </a:defRPr>
            </a:lvl1pPr>
          </a:lstStyle>
          <a:p>
            <a:r>
              <a:rPr lang="en-GB"/>
              <a:t>Click to edit</a:t>
            </a:r>
            <a:br>
              <a:rPr lang="en-GB"/>
            </a:br>
            <a:r>
              <a:rPr lang="en-GB"/>
              <a:t>title style</a:t>
            </a:r>
            <a:endParaRPr lang="en-US"/>
          </a:p>
        </p:txBody>
      </p:sp>
    </p:spTree>
    <p:extLst>
      <p:ext uri="{BB962C8B-B14F-4D97-AF65-F5344CB8AC3E}">
        <p14:creationId xmlns:p14="http://schemas.microsoft.com/office/powerpoint/2010/main" val="313440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B Content option">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FB14F25-8988-F97F-80E5-EABBB88AA3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20640" cy="2957972"/>
          </a:xfrm>
          <a:prstGeom prst="rect">
            <a:avLst/>
          </a:prstGeom>
        </p:spPr>
      </p:pic>
      <p:pic>
        <p:nvPicPr>
          <p:cNvPr id="7" name="Graphic 6">
            <a:extLst>
              <a:ext uri="{FF2B5EF4-FFF2-40B4-BE49-F238E27FC236}">
                <a16:creationId xmlns:a16="http://schemas.microsoft.com/office/drawing/2014/main" id="{242ACD92-6338-65C7-3DAF-162033DC74E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4972645" cy="2807590"/>
          </a:xfrm>
          <a:prstGeom prst="rect">
            <a:avLst/>
          </a:prstGeom>
        </p:spPr>
      </p:pic>
      <p:pic>
        <p:nvPicPr>
          <p:cNvPr id="10" name="Graphic 9">
            <a:extLst>
              <a:ext uri="{FF2B5EF4-FFF2-40B4-BE49-F238E27FC236}">
                <a16:creationId xmlns:a16="http://schemas.microsoft.com/office/drawing/2014/main" id="{4E858601-51FD-5568-87D3-975B225266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115050" y="6192000"/>
            <a:ext cx="3060000" cy="680000"/>
          </a:xfrm>
          <a:prstGeom prst="rect">
            <a:avLst/>
          </a:prstGeom>
        </p:spPr>
      </p:pic>
      <p:pic>
        <p:nvPicPr>
          <p:cNvPr id="11" name="Graphic 10">
            <a:extLst>
              <a:ext uri="{FF2B5EF4-FFF2-40B4-BE49-F238E27FC236}">
                <a16:creationId xmlns:a16="http://schemas.microsoft.com/office/drawing/2014/main" id="{C5580821-F83A-0FB2-C385-D44A4D78EDB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03050" y="6264000"/>
            <a:ext cx="2736000" cy="611776"/>
          </a:xfrm>
          <a:prstGeom prst="rect">
            <a:avLst/>
          </a:prstGeom>
        </p:spPr>
      </p:pic>
      <p:pic>
        <p:nvPicPr>
          <p:cNvPr id="12" name="Graphic 11">
            <a:extLst>
              <a:ext uri="{FF2B5EF4-FFF2-40B4-BE49-F238E27FC236}">
                <a16:creationId xmlns:a16="http://schemas.microsoft.com/office/drawing/2014/main" id="{2C1454BD-6936-DA85-F745-5155F731689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3" name="Date Placeholder 2"/>
          <p:cNvSpPr>
            <a:spLocks noGrp="1"/>
          </p:cNvSpPr>
          <p:nvPr userDrawn="1">
            <p:ph type="dt" sz="half" idx="10"/>
          </p:nvPr>
        </p:nvSpPr>
        <p:spPr/>
        <p:txBody>
          <a:bodyPr/>
          <a:lstStyle/>
          <a:p>
            <a:fld id="{6056DE11-7CB2-794B-AE9D-EE81807A300C}" type="datetimeFigureOut">
              <a:rPr lang="en-US" smtClean="0"/>
              <a:t>11/19/2024</a:t>
            </a:fld>
            <a:endParaRPr lang="en-US"/>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p>
            <a:fld id="{89AD4986-9C08-C742-B451-B5C0B742AAD7}" type="slidenum">
              <a:rPr lang="en-US" smtClean="0"/>
              <a:t>‹#›</a:t>
            </a:fld>
            <a:endParaRPr lang="en-US"/>
          </a:p>
        </p:txBody>
      </p:sp>
      <p:sp>
        <p:nvSpPr>
          <p:cNvPr id="8" name="Title 1">
            <a:extLst>
              <a:ext uri="{FF2B5EF4-FFF2-40B4-BE49-F238E27FC236}">
                <a16:creationId xmlns:a16="http://schemas.microsoft.com/office/drawing/2014/main" id="{E6FDB9A4-4697-564D-C404-F2DF8E6A3B05}"/>
              </a:ext>
            </a:extLst>
          </p:cNvPr>
          <p:cNvSpPr>
            <a:spLocks noGrp="1"/>
          </p:cNvSpPr>
          <p:nvPr userDrawn="1">
            <p:ph type="title" hasCustomPrompt="1"/>
          </p:nvPr>
        </p:nvSpPr>
        <p:spPr>
          <a:xfrm>
            <a:off x="838200" y="1259998"/>
            <a:ext cx="5400000" cy="1198722"/>
          </a:xfrm>
        </p:spPr>
        <p:txBody>
          <a:bodyPr anchor="t" anchorCtr="0">
            <a:noAutofit/>
          </a:bodyPr>
          <a:lstStyle>
            <a:lvl1pPr>
              <a:defRPr sz="3200" b="1">
                <a:solidFill>
                  <a:schemeClr val="bg1"/>
                </a:solidFill>
              </a:defRPr>
            </a:lvl1pPr>
          </a:lstStyle>
          <a:p>
            <a:r>
              <a:rPr lang="en-GB"/>
              <a:t>Click to edit</a:t>
            </a:r>
            <a:br>
              <a:rPr lang="en-GB"/>
            </a:br>
            <a:r>
              <a:rPr lang="en-GB"/>
              <a:t>title style</a:t>
            </a:r>
            <a:endParaRPr lang="en-US"/>
          </a:p>
        </p:txBody>
      </p:sp>
    </p:spTree>
    <p:extLst>
      <p:ext uri="{BB962C8B-B14F-4D97-AF65-F5344CB8AC3E}">
        <p14:creationId xmlns:p14="http://schemas.microsoft.com/office/powerpoint/2010/main" val="2312377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A Content opti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44F80A71-673A-C184-6E99-9B83DF4447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075" y="0"/>
            <a:ext cx="5782285" cy="6302385"/>
          </a:xfrm>
          <a:prstGeom prst="rect">
            <a:avLst/>
          </a:prstGeom>
        </p:spPr>
      </p:pic>
      <p:pic>
        <p:nvPicPr>
          <p:cNvPr id="15" name="Graphic 14">
            <a:extLst>
              <a:ext uri="{FF2B5EF4-FFF2-40B4-BE49-F238E27FC236}">
                <a16:creationId xmlns:a16="http://schemas.microsoft.com/office/drawing/2014/main" id="{039B3B3A-02EA-A0C0-DD7D-67958D3B457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652345" cy="6111885"/>
          </a:xfrm>
          <a:prstGeom prst="rect">
            <a:avLst/>
          </a:prstGeom>
        </p:spPr>
      </p:pic>
      <p:grpSp>
        <p:nvGrpSpPr>
          <p:cNvPr id="9" name="Group 8">
            <a:extLst>
              <a:ext uri="{FF2B5EF4-FFF2-40B4-BE49-F238E27FC236}">
                <a16:creationId xmlns:a16="http://schemas.microsoft.com/office/drawing/2014/main" id="{0BE863A5-81C2-AFF7-E8C1-89BE8E6B583D}"/>
              </a:ext>
            </a:extLst>
          </p:cNvPr>
          <p:cNvGrpSpPr/>
          <p:nvPr userDrawn="1"/>
        </p:nvGrpSpPr>
        <p:grpSpPr>
          <a:xfrm>
            <a:off x="6115050" y="6192000"/>
            <a:ext cx="3060000" cy="683776"/>
            <a:chOff x="9180000" y="6192000"/>
            <a:chExt cx="3060000" cy="683776"/>
          </a:xfrm>
        </p:grpSpPr>
        <p:pic>
          <p:nvPicPr>
            <p:cNvPr id="10" name="Graphic 9">
              <a:extLst>
                <a:ext uri="{FF2B5EF4-FFF2-40B4-BE49-F238E27FC236}">
                  <a16:creationId xmlns:a16="http://schemas.microsoft.com/office/drawing/2014/main" id="{4E858601-51FD-5568-87D3-975B225266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180000" y="6192000"/>
              <a:ext cx="3060000" cy="680000"/>
            </a:xfrm>
            <a:prstGeom prst="rect">
              <a:avLst/>
            </a:prstGeom>
          </p:spPr>
        </p:pic>
        <p:pic>
          <p:nvPicPr>
            <p:cNvPr id="11" name="Graphic 10">
              <a:extLst>
                <a:ext uri="{FF2B5EF4-FFF2-40B4-BE49-F238E27FC236}">
                  <a16:creationId xmlns:a16="http://schemas.microsoft.com/office/drawing/2014/main" id="{C5580821-F83A-0FB2-C385-D44A4D78EDB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468000" y="6264000"/>
              <a:ext cx="2736000" cy="611776"/>
            </a:xfrm>
            <a:prstGeom prst="rect">
              <a:avLst/>
            </a:prstGeom>
          </p:spPr>
        </p:pic>
      </p:grpSp>
      <p:pic>
        <p:nvPicPr>
          <p:cNvPr id="12" name="Graphic 11">
            <a:extLst>
              <a:ext uri="{FF2B5EF4-FFF2-40B4-BE49-F238E27FC236}">
                <a16:creationId xmlns:a16="http://schemas.microsoft.com/office/drawing/2014/main" id="{2C1454BD-6936-DA85-F745-5155F731689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3" name="Date Placeholder 2"/>
          <p:cNvSpPr>
            <a:spLocks noGrp="1"/>
          </p:cNvSpPr>
          <p:nvPr userDrawn="1">
            <p:ph type="dt" sz="half" idx="10"/>
          </p:nvPr>
        </p:nvSpPr>
        <p:spPr/>
        <p:txBody>
          <a:bodyPr/>
          <a:lstStyle/>
          <a:p>
            <a:fld id="{6056DE11-7CB2-794B-AE9D-EE81807A300C}" type="datetimeFigureOut">
              <a:rPr lang="en-US" smtClean="0"/>
              <a:t>11/19/2024</a:t>
            </a:fld>
            <a:endParaRPr lang="en-US"/>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
        <p:nvSpPr>
          <p:cNvPr id="8" name="Title 1">
            <a:extLst>
              <a:ext uri="{FF2B5EF4-FFF2-40B4-BE49-F238E27FC236}">
                <a16:creationId xmlns:a16="http://schemas.microsoft.com/office/drawing/2014/main" id="{E6FDB9A4-4697-564D-C404-F2DF8E6A3B05}"/>
              </a:ext>
            </a:extLst>
          </p:cNvPr>
          <p:cNvSpPr>
            <a:spLocks noGrp="1"/>
          </p:cNvSpPr>
          <p:nvPr userDrawn="1">
            <p:ph type="title" hasCustomPrompt="1"/>
          </p:nvPr>
        </p:nvSpPr>
        <p:spPr>
          <a:xfrm>
            <a:off x="699090" y="1259998"/>
            <a:ext cx="5539110" cy="1198722"/>
          </a:xfrm>
        </p:spPr>
        <p:txBody>
          <a:bodyPr anchor="t" anchorCtr="0">
            <a:noAutofit/>
          </a:bodyPr>
          <a:lstStyle>
            <a:lvl1pPr>
              <a:defRPr sz="3200" b="1">
                <a:solidFill>
                  <a:schemeClr val="bg1"/>
                </a:solidFill>
              </a:defRPr>
            </a:lvl1pPr>
          </a:lstStyle>
          <a:p>
            <a:r>
              <a:rPr lang="en-GB"/>
              <a:t>Click to edit</a:t>
            </a:r>
            <a:br>
              <a:rPr lang="en-GB"/>
            </a:br>
            <a:r>
              <a:rPr lang="en-GB"/>
              <a:t>title style</a:t>
            </a:r>
            <a:endParaRPr lang="en-US"/>
          </a:p>
        </p:txBody>
      </p:sp>
    </p:spTree>
    <p:extLst>
      <p:ext uri="{BB962C8B-B14F-4D97-AF65-F5344CB8AC3E}">
        <p14:creationId xmlns:p14="http://schemas.microsoft.com/office/powerpoint/2010/main" val="1989849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B Content opti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44F80A71-673A-C184-6E99-9B83DF4447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075" y="0"/>
            <a:ext cx="5782285" cy="6302385"/>
          </a:xfrm>
          <a:prstGeom prst="rect">
            <a:avLst/>
          </a:prstGeom>
        </p:spPr>
      </p:pic>
      <p:pic>
        <p:nvPicPr>
          <p:cNvPr id="15" name="Graphic 14">
            <a:extLst>
              <a:ext uri="{FF2B5EF4-FFF2-40B4-BE49-F238E27FC236}">
                <a16:creationId xmlns:a16="http://schemas.microsoft.com/office/drawing/2014/main" id="{039B3B3A-02EA-A0C0-DD7D-67958D3B457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652345" cy="6111885"/>
          </a:xfrm>
          <a:prstGeom prst="rect">
            <a:avLst/>
          </a:prstGeom>
        </p:spPr>
      </p:pic>
      <p:pic>
        <p:nvPicPr>
          <p:cNvPr id="10" name="Graphic 9">
            <a:extLst>
              <a:ext uri="{FF2B5EF4-FFF2-40B4-BE49-F238E27FC236}">
                <a16:creationId xmlns:a16="http://schemas.microsoft.com/office/drawing/2014/main" id="{4E858601-51FD-5568-87D3-975B225266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115050" y="6192000"/>
            <a:ext cx="3060000" cy="680000"/>
          </a:xfrm>
          <a:prstGeom prst="rect">
            <a:avLst/>
          </a:prstGeom>
        </p:spPr>
      </p:pic>
      <p:pic>
        <p:nvPicPr>
          <p:cNvPr id="11" name="Graphic 10">
            <a:extLst>
              <a:ext uri="{FF2B5EF4-FFF2-40B4-BE49-F238E27FC236}">
                <a16:creationId xmlns:a16="http://schemas.microsoft.com/office/drawing/2014/main" id="{C5580821-F83A-0FB2-C385-D44A4D78EDB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03050" y="6264000"/>
            <a:ext cx="2736000" cy="611776"/>
          </a:xfrm>
          <a:prstGeom prst="rect">
            <a:avLst/>
          </a:prstGeom>
        </p:spPr>
      </p:pic>
      <p:pic>
        <p:nvPicPr>
          <p:cNvPr id="12" name="Graphic 11">
            <a:extLst>
              <a:ext uri="{FF2B5EF4-FFF2-40B4-BE49-F238E27FC236}">
                <a16:creationId xmlns:a16="http://schemas.microsoft.com/office/drawing/2014/main" id="{2C1454BD-6936-DA85-F745-5155F731689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3" name="Date Placeholder 2"/>
          <p:cNvSpPr>
            <a:spLocks noGrp="1"/>
          </p:cNvSpPr>
          <p:nvPr userDrawn="1">
            <p:ph type="dt" sz="half" idx="10"/>
          </p:nvPr>
        </p:nvSpPr>
        <p:spPr/>
        <p:txBody>
          <a:bodyPr/>
          <a:lstStyle/>
          <a:p>
            <a:fld id="{6056DE11-7CB2-794B-AE9D-EE81807A300C}" type="datetimeFigureOut">
              <a:rPr lang="en-US" smtClean="0"/>
              <a:t>11/19/2024</a:t>
            </a:fld>
            <a:endParaRPr lang="en-US"/>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
        <p:nvSpPr>
          <p:cNvPr id="8" name="Title 1">
            <a:extLst>
              <a:ext uri="{FF2B5EF4-FFF2-40B4-BE49-F238E27FC236}">
                <a16:creationId xmlns:a16="http://schemas.microsoft.com/office/drawing/2014/main" id="{E6FDB9A4-4697-564D-C404-F2DF8E6A3B05}"/>
              </a:ext>
            </a:extLst>
          </p:cNvPr>
          <p:cNvSpPr>
            <a:spLocks noGrp="1"/>
          </p:cNvSpPr>
          <p:nvPr userDrawn="1">
            <p:ph type="title" hasCustomPrompt="1"/>
          </p:nvPr>
        </p:nvSpPr>
        <p:spPr>
          <a:xfrm>
            <a:off x="699090" y="1259998"/>
            <a:ext cx="5539110" cy="1198722"/>
          </a:xfrm>
        </p:spPr>
        <p:txBody>
          <a:bodyPr anchor="t" anchorCtr="0">
            <a:noAutofit/>
          </a:bodyPr>
          <a:lstStyle>
            <a:lvl1pPr>
              <a:defRPr sz="3200" b="1">
                <a:solidFill>
                  <a:schemeClr val="bg1"/>
                </a:solidFill>
              </a:defRPr>
            </a:lvl1pPr>
          </a:lstStyle>
          <a:p>
            <a:r>
              <a:rPr lang="en-GB"/>
              <a:t>Click to edit</a:t>
            </a:r>
            <a:br>
              <a:rPr lang="en-GB"/>
            </a:br>
            <a:r>
              <a:rPr lang="en-GB"/>
              <a:t>title style</a:t>
            </a:r>
            <a:endParaRPr lang="en-US"/>
          </a:p>
        </p:txBody>
      </p:sp>
    </p:spTree>
    <p:extLst>
      <p:ext uri="{BB962C8B-B14F-4D97-AF65-F5344CB8AC3E}">
        <p14:creationId xmlns:p14="http://schemas.microsoft.com/office/powerpoint/2010/main" val="4245967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976755"/>
            <a:ext cx="3868340" cy="823912"/>
          </a:xfrm>
        </p:spPr>
        <p:txBody>
          <a:bodyPr anchor="ctr"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870200"/>
            <a:ext cx="3868340" cy="3347085"/>
          </a:xfrm>
        </p:spPr>
        <p:txBody>
          <a:bodyPr/>
          <a:lstStyle>
            <a:lvl1pPr>
              <a:defRPr sz="20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976755"/>
            <a:ext cx="3887391" cy="823912"/>
          </a:xfrm>
        </p:spPr>
        <p:txBody>
          <a:bodyPr anchor="ctr"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870200"/>
            <a:ext cx="3887391" cy="3347085"/>
          </a:xfrm>
        </p:spPr>
        <p:txBody>
          <a:bodyPr/>
          <a:lstStyle>
            <a:lvl1pPr>
              <a:defRPr sz="20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056DE11-7CB2-794B-AE9D-EE81807A300C}" type="datetimeFigureOut">
              <a:rPr lang="en-US" smtClean="0"/>
              <a:t>11/19/2024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AD4986-9C08-C742-B451-B5C0B742AAD7}" type="slidenum">
              <a:rPr lang="en-US" smtClean="0"/>
              <a:t>‹#›</a:t>
            </a:fld>
            <a:endParaRPr lang="en-US"/>
          </a:p>
        </p:txBody>
      </p:sp>
      <p:sp>
        <p:nvSpPr>
          <p:cNvPr id="10" name="Title 1">
            <a:extLst>
              <a:ext uri="{FF2B5EF4-FFF2-40B4-BE49-F238E27FC236}">
                <a16:creationId xmlns:a16="http://schemas.microsoft.com/office/drawing/2014/main" id="{84F68598-5B63-FAC1-C652-D4906653C3F1}"/>
              </a:ext>
            </a:extLst>
          </p:cNvPr>
          <p:cNvSpPr>
            <a:spLocks noGrp="1"/>
          </p:cNvSpPr>
          <p:nvPr>
            <p:ph type="title"/>
          </p:nvPr>
        </p:nvSpPr>
        <p:spPr>
          <a:xfrm>
            <a:off x="628650" y="1272451"/>
            <a:ext cx="7886700" cy="634049"/>
          </a:xfrm>
        </p:spPr>
        <p:txBody>
          <a:bodyPr/>
          <a:lstStyle>
            <a:lvl1pPr>
              <a:defRPr sz="3200" b="1" i="0">
                <a:solidFill>
                  <a:srgbClr val="0087CA"/>
                </a:solidFill>
              </a:defRPr>
            </a:lvl1pPr>
          </a:lstStyle>
          <a:p>
            <a:r>
              <a:rPr lang="en-GB"/>
              <a:t>Click to edit Master title style</a:t>
            </a:r>
            <a:endParaRPr lang="en-US"/>
          </a:p>
        </p:txBody>
      </p:sp>
      <p:grpSp>
        <p:nvGrpSpPr>
          <p:cNvPr id="11" name="Group 10">
            <a:extLst>
              <a:ext uri="{FF2B5EF4-FFF2-40B4-BE49-F238E27FC236}">
                <a16:creationId xmlns:a16="http://schemas.microsoft.com/office/drawing/2014/main" id="{B01CB7A1-B499-4487-B1F6-2E40FC6F9792}"/>
              </a:ext>
            </a:extLst>
          </p:cNvPr>
          <p:cNvGrpSpPr/>
          <p:nvPr userDrawn="1"/>
        </p:nvGrpSpPr>
        <p:grpSpPr>
          <a:xfrm>
            <a:off x="6115050" y="6192000"/>
            <a:ext cx="3060000" cy="683776"/>
            <a:chOff x="9180000" y="6192000"/>
            <a:chExt cx="3060000" cy="683776"/>
          </a:xfrm>
        </p:grpSpPr>
        <p:pic>
          <p:nvPicPr>
            <p:cNvPr id="12" name="Graphic 11">
              <a:extLst>
                <a:ext uri="{FF2B5EF4-FFF2-40B4-BE49-F238E27FC236}">
                  <a16:creationId xmlns:a16="http://schemas.microsoft.com/office/drawing/2014/main" id="{39B657E6-F236-35C9-7143-5FBF0D56E0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3" name="Graphic 12">
              <a:extLst>
                <a:ext uri="{FF2B5EF4-FFF2-40B4-BE49-F238E27FC236}">
                  <a16:creationId xmlns:a16="http://schemas.microsoft.com/office/drawing/2014/main" id="{E297C41B-E456-3309-25BD-08F98ABC1F0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4" name="Graphic 13">
            <a:extLst>
              <a:ext uri="{FF2B5EF4-FFF2-40B4-BE49-F238E27FC236}">
                <a16:creationId xmlns:a16="http://schemas.microsoft.com/office/drawing/2014/main" id="{58756EB0-B7CA-F75F-0001-F4FFFFE2793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5" name="Graphic 14">
            <a:extLst>
              <a:ext uri="{FF2B5EF4-FFF2-40B4-BE49-F238E27FC236}">
                <a16:creationId xmlns:a16="http://schemas.microsoft.com/office/drawing/2014/main" id="{E8E8CDE6-6FF5-5FE2-2E55-E323F67BC86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6" name="Graphic 15">
            <a:extLst>
              <a:ext uri="{FF2B5EF4-FFF2-40B4-BE49-F238E27FC236}">
                <a16:creationId xmlns:a16="http://schemas.microsoft.com/office/drawing/2014/main" id="{8CC6C6EE-B448-5626-AC8B-8139F41B31C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Tree>
    <p:extLst>
      <p:ext uri="{BB962C8B-B14F-4D97-AF65-F5344CB8AC3E}">
        <p14:creationId xmlns:p14="http://schemas.microsoft.com/office/powerpoint/2010/main" val="687116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 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9A9F5BD-905B-6468-440F-C26A316DA558}"/>
              </a:ext>
            </a:extLst>
          </p:cNvPr>
          <p:cNvGrpSpPr/>
          <p:nvPr userDrawn="1"/>
        </p:nvGrpSpPr>
        <p:grpSpPr>
          <a:xfrm>
            <a:off x="6115050" y="6192000"/>
            <a:ext cx="3060000" cy="683776"/>
            <a:chOff x="9180000" y="6192000"/>
            <a:chExt cx="3060000" cy="683776"/>
          </a:xfrm>
        </p:grpSpPr>
        <p:pic>
          <p:nvPicPr>
            <p:cNvPr id="7" name="Graphic 6">
              <a:extLst>
                <a:ext uri="{FF2B5EF4-FFF2-40B4-BE49-F238E27FC236}">
                  <a16:creationId xmlns:a16="http://schemas.microsoft.com/office/drawing/2014/main" id="{DAFF1440-394A-7335-8894-A4FCF359E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8" name="Graphic 7">
              <a:extLst>
                <a:ext uri="{FF2B5EF4-FFF2-40B4-BE49-F238E27FC236}">
                  <a16:creationId xmlns:a16="http://schemas.microsoft.com/office/drawing/2014/main" id="{1BA3628C-64A6-737F-0CFD-6A7E8EE9144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9" name="Graphic 8">
            <a:extLst>
              <a:ext uri="{FF2B5EF4-FFF2-40B4-BE49-F238E27FC236}">
                <a16:creationId xmlns:a16="http://schemas.microsoft.com/office/drawing/2014/main" id="{7A0AF035-9101-D84A-A7C5-A78D7CF8344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0" name="Graphic 9">
            <a:extLst>
              <a:ext uri="{FF2B5EF4-FFF2-40B4-BE49-F238E27FC236}">
                <a16:creationId xmlns:a16="http://schemas.microsoft.com/office/drawing/2014/main" id="{17ABBA06-1B47-7F8B-A1A7-BF1A760CFB0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1" name="Graphic 10">
            <a:extLst>
              <a:ext uri="{FF2B5EF4-FFF2-40B4-BE49-F238E27FC236}">
                <a16:creationId xmlns:a16="http://schemas.microsoft.com/office/drawing/2014/main" id="{EA10C80C-7678-E130-B997-E09311C0C9F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3" name="Date Placeholder 2"/>
          <p:cNvSpPr>
            <a:spLocks noGrp="1"/>
          </p:cNvSpPr>
          <p:nvPr>
            <p:ph type="dt" sz="half" idx="10"/>
          </p:nvPr>
        </p:nvSpPr>
        <p:spPr/>
        <p:txBody>
          <a:bodyPr/>
          <a:lstStyle/>
          <a:p>
            <a:fld id="{6056DE11-7CB2-794B-AE9D-EE81807A300C}" type="datetimeFigureOut">
              <a:rPr lang="en-US" smtClean="0"/>
              <a:t>11/19/2024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
        <p:nvSpPr>
          <p:cNvPr id="12" name="Title 1">
            <a:extLst>
              <a:ext uri="{FF2B5EF4-FFF2-40B4-BE49-F238E27FC236}">
                <a16:creationId xmlns:a16="http://schemas.microsoft.com/office/drawing/2014/main" id="{828446FF-422F-C79E-F7AD-B1DF3713FF7B}"/>
              </a:ext>
            </a:extLst>
          </p:cNvPr>
          <p:cNvSpPr>
            <a:spLocks noGrp="1"/>
          </p:cNvSpPr>
          <p:nvPr>
            <p:ph type="title"/>
          </p:nvPr>
        </p:nvSpPr>
        <p:spPr>
          <a:xfrm>
            <a:off x="628650" y="1272451"/>
            <a:ext cx="7886700" cy="634049"/>
          </a:xfrm>
        </p:spPr>
        <p:txBody>
          <a:bodyPr/>
          <a:lstStyle>
            <a:lvl1pPr>
              <a:defRPr sz="3200" b="1" i="0">
                <a:solidFill>
                  <a:srgbClr val="0087CA"/>
                </a:solidFill>
              </a:defRPr>
            </a:lvl1pPr>
          </a:lstStyle>
          <a:p>
            <a:r>
              <a:rPr lang="en-GB"/>
              <a:t>Click to edit Master title style</a:t>
            </a:r>
            <a:endParaRPr lang="en-US"/>
          </a:p>
        </p:txBody>
      </p:sp>
    </p:spTree>
    <p:extLst>
      <p:ext uri="{BB962C8B-B14F-4D97-AF65-F5344CB8AC3E}">
        <p14:creationId xmlns:p14="http://schemas.microsoft.com/office/powerpoint/2010/main" val="2494049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a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38A6D0C-510E-6C7F-4348-379136941D7D}"/>
              </a:ext>
            </a:extLst>
          </p:cNvPr>
          <p:cNvGrpSpPr/>
          <p:nvPr userDrawn="1"/>
        </p:nvGrpSpPr>
        <p:grpSpPr>
          <a:xfrm>
            <a:off x="6115050" y="6192000"/>
            <a:ext cx="3060000" cy="683776"/>
            <a:chOff x="9180000" y="6192000"/>
            <a:chExt cx="3060000" cy="683776"/>
          </a:xfrm>
        </p:grpSpPr>
        <p:pic>
          <p:nvPicPr>
            <p:cNvPr id="11" name="Graphic 10">
              <a:extLst>
                <a:ext uri="{FF2B5EF4-FFF2-40B4-BE49-F238E27FC236}">
                  <a16:creationId xmlns:a16="http://schemas.microsoft.com/office/drawing/2014/main" id="{640436FD-C114-AC23-D102-A8397AD988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C7086D16-4482-BF3A-5DCC-E517D0A229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p:cNvSpPr>
            <a:spLocks noGrp="1"/>
          </p:cNvSpPr>
          <p:nvPr>
            <p:ph type="title"/>
          </p:nvPr>
        </p:nvSpPr>
        <p:spPr>
          <a:xfrm>
            <a:off x="628650" y="1218342"/>
            <a:ext cx="7886700" cy="634049"/>
          </a:xfrm>
        </p:spPr>
        <p:txBody>
          <a:bodyPr>
            <a:noAutofit/>
          </a:bodyPr>
          <a:lstStyle>
            <a:lvl1pPr>
              <a:defRPr sz="3800" b="1">
                <a:solidFill>
                  <a:srgbClr val="0087CA"/>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628650" y="2035285"/>
            <a:ext cx="7886700" cy="414167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pic>
        <p:nvPicPr>
          <p:cNvPr id="7" name="Graphic 6">
            <a:extLst>
              <a:ext uri="{FF2B5EF4-FFF2-40B4-BE49-F238E27FC236}">
                <a16:creationId xmlns:a16="http://schemas.microsoft.com/office/drawing/2014/main" id="{52DCA179-5D33-538B-7DB0-CF0D039E8A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DDA54C13-15AD-6912-A1CD-50CA8F07103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9" name="Graphic 8">
            <a:extLst>
              <a:ext uri="{FF2B5EF4-FFF2-40B4-BE49-F238E27FC236}">
                <a16:creationId xmlns:a16="http://schemas.microsoft.com/office/drawing/2014/main" id="{F63C39BD-394E-A5A3-AD61-1D6EA76EA8C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Tree>
    <p:extLst>
      <p:ext uri="{BB962C8B-B14F-4D97-AF65-F5344CB8AC3E}">
        <p14:creationId xmlns:p14="http://schemas.microsoft.com/office/powerpoint/2010/main" val="1741288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0 Blank">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10E81F-2F4A-54DB-376B-697E308CDE75}"/>
              </a:ext>
            </a:extLst>
          </p:cNvPr>
          <p:cNvGrpSpPr/>
          <p:nvPr userDrawn="1"/>
        </p:nvGrpSpPr>
        <p:grpSpPr>
          <a:xfrm>
            <a:off x="6115050" y="6192000"/>
            <a:ext cx="3060000" cy="683776"/>
            <a:chOff x="9180000" y="6192000"/>
            <a:chExt cx="3060000" cy="683776"/>
          </a:xfrm>
        </p:grpSpPr>
        <p:pic>
          <p:nvPicPr>
            <p:cNvPr id="8" name="Graphic 7">
              <a:extLst>
                <a:ext uri="{FF2B5EF4-FFF2-40B4-BE49-F238E27FC236}">
                  <a16:creationId xmlns:a16="http://schemas.microsoft.com/office/drawing/2014/main" id="{5ED70901-C02D-8724-3BF3-BAFBE1103E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9" name="Graphic 8">
              <a:extLst>
                <a:ext uri="{FF2B5EF4-FFF2-40B4-BE49-F238E27FC236}">
                  <a16:creationId xmlns:a16="http://schemas.microsoft.com/office/drawing/2014/main" id="{B44209F4-6CB3-CBEA-583B-18A448199F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0" name="Graphic 9">
            <a:extLst>
              <a:ext uri="{FF2B5EF4-FFF2-40B4-BE49-F238E27FC236}">
                <a16:creationId xmlns:a16="http://schemas.microsoft.com/office/drawing/2014/main" id="{D0B56137-DB02-09A6-82F1-FCE7806BF91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1" name="Graphic 10">
            <a:extLst>
              <a:ext uri="{FF2B5EF4-FFF2-40B4-BE49-F238E27FC236}">
                <a16:creationId xmlns:a16="http://schemas.microsoft.com/office/drawing/2014/main" id="{F4B1BFFC-A674-BB11-56EA-077BC26A207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2" name="Graphic 11">
            <a:extLst>
              <a:ext uri="{FF2B5EF4-FFF2-40B4-BE49-F238E27FC236}">
                <a16:creationId xmlns:a16="http://schemas.microsoft.com/office/drawing/2014/main" id="{1945FF8F-B708-EC7D-94C8-353CF518D3F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Date Placeholder 1"/>
          <p:cNvSpPr>
            <a:spLocks noGrp="1"/>
          </p:cNvSpPr>
          <p:nvPr>
            <p:ph type="dt" sz="half" idx="10"/>
          </p:nvPr>
        </p:nvSpPr>
        <p:spPr/>
        <p:txBody>
          <a:bodyPr/>
          <a:lstStyle/>
          <a:p>
            <a:fld id="{6056DE11-7CB2-794B-AE9D-EE81807A300C}" type="datetimeFigureOut">
              <a:rPr lang="en-US" smtClean="0"/>
              <a:t>11/19/2024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2287566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11 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0BC608B-21CD-3264-AC71-C696F169F825}"/>
              </a:ext>
            </a:extLst>
          </p:cNvPr>
          <p:cNvGrpSpPr/>
          <p:nvPr userDrawn="1"/>
        </p:nvGrpSpPr>
        <p:grpSpPr>
          <a:xfrm>
            <a:off x="6115050" y="6192000"/>
            <a:ext cx="3060000" cy="683776"/>
            <a:chOff x="9180000" y="6192000"/>
            <a:chExt cx="3060000" cy="683776"/>
          </a:xfrm>
        </p:grpSpPr>
        <p:pic>
          <p:nvPicPr>
            <p:cNvPr id="9" name="Graphic 8">
              <a:extLst>
                <a:ext uri="{FF2B5EF4-FFF2-40B4-BE49-F238E27FC236}">
                  <a16:creationId xmlns:a16="http://schemas.microsoft.com/office/drawing/2014/main" id="{6546E569-755B-6056-6E5D-83895ADEAA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0" name="Graphic 9">
              <a:extLst>
                <a:ext uri="{FF2B5EF4-FFF2-40B4-BE49-F238E27FC236}">
                  <a16:creationId xmlns:a16="http://schemas.microsoft.com/office/drawing/2014/main" id="{62261265-8F53-51F2-5C80-5A5D367AC3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1" name="Graphic 10">
            <a:extLst>
              <a:ext uri="{FF2B5EF4-FFF2-40B4-BE49-F238E27FC236}">
                <a16:creationId xmlns:a16="http://schemas.microsoft.com/office/drawing/2014/main" id="{6286B20C-7DEB-8853-F108-1B28EB354BD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2" name="Graphic 11">
            <a:extLst>
              <a:ext uri="{FF2B5EF4-FFF2-40B4-BE49-F238E27FC236}">
                <a16:creationId xmlns:a16="http://schemas.microsoft.com/office/drawing/2014/main" id="{BEA89A52-E63C-6502-80A4-D7BF61E278F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3" name="Graphic 12">
            <a:extLst>
              <a:ext uri="{FF2B5EF4-FFF2-40B4-BE49-F238E27FC236}">
                <a16:creationId xmlns:a16="http://schemas.microsoft.com/office/drawing/2014/main" id="{2897453C-A8BE-346D-ADB1-6ED604B5B3AC}"/>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title"/>
          </p:nvPr>
        </p:nvSpPr>
        <p:spPr>
          <a:xfrm>
            <a:off x="629841" y="1163320"/>
            <a:ext cx="2949178" cy="1600200"/>
          </a:xfrm>
        </p:spPr>
        <p:txBody>
          <a:bodyPr anchor="ctr" anchorCtr="0"/>
          <a:lstStyle>
            <a:lvl1pPr>
              <a:defRPr sz="2800" b="1">
                <a:solidFill>
                  <a:srgbClr val="0087CA"/>
                </a:solidFill>
              </a:defRPr>
            </a:lvl1pPr>
          </a:lstStyle>
          <a:p>
            <a:r>
              <a:rPr lang="en-GB"/>
              <a:t>Click to edit Master title style</a:t>
            </a:r>
            <a:endParaRPr lang="en-US"/>
          </a:p>
        </p:txBody>
      </p:sp>
      <p:sp>
        <p:nvSpPr>
          <p:cNvPr id="3" name="Content Placeholder 2"/>
          <p:cNvSpPr>
            <a:spLocks noGrp="1"/>
          </p:cNvSpPr>
          <p:nvPr>
            <p:ph idx="1"/>
          </p:nvPr>
        </p:nvSpPr>
        <p:spPr>
          <a:xfrm>
            <a:off x="3887391" y="1163320"/>
            <a:ext cx="4629150" cy="4697731"/>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763520"/>
            <a:ext cx="2949178" cy="31054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056DE11-7CB2-794B-AE9D-EE81807A300C}"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1883369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12 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0BC608B-21CD-3264-AC71-C696F169F825}"/>
              </a:ext>
            </a:extLst>
          </p:cNvPr>
          <p:cNvGrpSpPr/>
          <p:nvPr userDrawn="1"/>
        </p:nvGrpSpPr>
        <p:grpSpPr>
          <a:xfrm>
            <a:off x="6115050" y="6192000"/>
            <a:ext cx="3060000" cy="683776"/>
            <a:chOff x="9180000" y="6192000"/>
            <a:chExt cx="3060000" cy="683776"/>
          </a:xfrm>
        </p:grpSpPr>
        <p:pic>
          <p:nvPicPr>
            <p:cNvPr id="9" name="Graphic 8">
              <a:extLst>
                <a:ext uri="{FF2B5EF4-FFF2-40B4-BE49-F238E27FC236}">
                  <a16:creationId xmlns:a16="http://schemas.microsoft.com/office/drawing/2014/main" id="{6546E569-755B-6056-6E5D-83895ADEAA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0" name="Graphic 9">
              <a:extLst>
                <a:ext uri="{FF2B5EF4-FFF2-40B4-BE49-F238E27FC236}">
                  <a16:creationId xmlns:a16="http://schemas.microsoft.com/office/drawing/2014/main" id="{62261265-8F53-51F2-5C80-5A5D367AC3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1" name="Graphic 10">
            <a:extLst>
              <a:ext uri="{FF2B5EF4-FFF2-40B4-BE49-F238E27FC236}">
                <a16:creationId xmlns:a16="http://schemas.microsoft.com/office/drawing/2014/main" id="{6286B20C-7DEB-8853-F108-1B28EB354BD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2" name="Graphic 11">
            <a:extLst>
              <a:ext uri="{FF2B5EF4-FFF2-40B4-BE49-F238E27FC236}">
                <a16:creationId xmlns:a16="http://schemas.microsoft.com/office/drawing/2014/main" id="{BEA89A52-E63C-6502-80A4-D7BF61E278F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3" name="Graphic 12">
            <a:extLst>
              <a:ext uri="{FF2B5EF4-FFF2-40B4-BE49-F238E27FC236}">
                <a16:creationId xmlns:a16="http://schemas.microsoft.com/office/drawing/2014/main" id="{2897453C-A8BE-346D-ADB1-6ED604B5B3AC}"/>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title"/>
          </p:nvPr>
        </p:nvSpPr>
        <p:spPr>
          <a:xfrm>
            <a:off x="629841" y="1163320"/>
            <a:ext cx="2949178" cy="1600200"/>
          </a:xfrm>
        </p:spPr>
        <p:txBody>
          <a:bodyPr anchor="ctr" anchorCtr="0"/>
          <a:lstStyle>
            <a:lvl1pPr>
              <a:defRPr sz="2800" b="1">
                <a:solidFill>
                  <a:srgbClr val="0087CA"/>
                </a:solidFill>
              </a:defRPr>
            </a:lvl1pPr>
          </a:lstStyle>
          <a:p>
            <a:r>
              <a:rPr lang="en-GB"/>
              <a:t>Click to edit Master title style</a:t>
            </a:r>
            <a:endParaRPr lang="en-US"/>
          </a:p>
        </p:txBody>
      </p:sp>
      <p:sp>
        <p:nvSpPr>
          <p:cNvPr id="3" name="Content Placeholder 2"/>
          <p:cNvSpPr>
            <a:spLocks noGrp="1"/>
          </p:cNvSpPr>
          <p:nvPr>
            <p:ph idx="1" hasCustomPrompt="1"/>
          </p:nvPr>
        </p:nvSpPr>
        <p:spPr>
          <a:xfrm>
            <a:off x="3887391" y="1163320"/>
            <a:ext cx="4629150" cy="4697731"/>
          </a:xfrm>
        </p:spPr>
        <p:txBody>
          <a:bodyPr/>
          <a:lstStyle>
            <a:lvl1pPr marL="0" indent="0">
              <a:buNone/>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GB"/>
              <a:t>Click to add picture</a:t>
            </a:r>
            <a:endParaRPr lang="en-US"/>
          </a:p>
        </p:txBody>
      </p:sp>
      <p:sp>
        <p:nvSpPr>
          <p:cNvPr id="4" name="Text Placeholder 3"/>
          <p:cNvSpPr>
            <a:spLocks noGrp="1"/>
          </p:cNvSpPr>
          <p:nvPr>
            <p:ph type="body" sz="half" idx="2"/>
          </p:nvPr>
        </p:nvSpPr>
        <p:spPr>
          <a:xfrm>
            <a:off x="629841" y="2763520"/>
            <a:ext cx="2949178" cy="31054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056DE11-7CB2-794B-AE9D-EE81807A300C}"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1248475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5CEFF5-8263-C947-8802-734077B0C229}"/>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2734553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3213"/>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229925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3289851"/>
            <a:ext cx="3868340" cy="28998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229925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3289851"/>
            <a:ext cx="3887391" cy="28998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94417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b 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A85D28C3-BA45-7B1B-A68A-3E179273CA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20000" y="6192000"/>
            <a:ext cx="3060000" cy="680000"/>
          </a:xfrm>
          <a:prstGeom prst="rect">
            <a:avLst/>
          </a:prstGeom>
        </p:spPr>
      </p:pic>
      <p:pic>
        <p:nvPicPr>
          <p:cNvPr id="19" name="Graphic 18">
            <a:extLst>
              <a:ext uri="{FF2B5EF4-FFF2-40B4-BE49-F238E27FC236}">
                <a16:creationId xmlns:a16="http://schemas.microsoft.com/office/drawing/2014/main" id="{DAB807BF-E1F8-560A-2CCC-EBE5E3139A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08000" y="6264000"/>
            <a:ext cx="2736000" cy="611776"/>
          </a:xfrm>
          <a:prstGeom prst="rect">
            <a:avLst/>
          </a:prstGeom>
        </p:spPr>
      </p:pic>
      <p:pic>
        <p:nvPicPr>
          <p:cNvPr id="20" name="Graphic 19">
            <a:extLst>
              <a:ext uri="{FF2B5EF4-FFF2-40B4-BE49-F238E27FC236}">
                <a16:creationId xmlns:a16="http://schemas.microsoft.com/office/drawing/2014/main" id="{3446C7F9-F608-3B4F-4693-6D47A4D6DED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8784000" cy="6363746"/>
          </a:xfrm>
          <a:prstGeom prst="rect">
            <a:avLst/>
          </a:prstGeom>
        </p:spPr>
      </p:pic>
      <p:pic>
        <p:nvPicPr>
          <p:cNvPr id="21" name="Graphic 20">
            <a:extLst>
              <a:ext uri="{FF2B5EF4-FFF2-40B4-BE49-F238E27FC236}">
                <a16:creationId xmlns:a16="http://schemas.microsoft.com/office/drawing/2014/main" id="{5B397D0F-A57B-9E7E-19FE-381B64607E1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8712000" cy="6203486"/>
          </a:xfrm>
          <a:prstGeom prst="rect">
            <a:avLst/>
          </a:prstGeom>
        </p:spPr>
      </p:pic>
      <p:pic>
        <p:nvPicPr>
          <p:cNvPr id="10" name="Graphic 9">
            <a:extLst>
              <a:ext uri="{FF2B5EF4-FFF2-40B4-BE49-F238E27FC236}">
                <a16:creationId xmlns:a16="http://schemas.microsoft.com/office/drawing/2014/main" id="{8CBF81B3-ECAC-C5D8-0D65-7D76BFA10A2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ctrTitle"/>
          </p:nvPr>
        </p:nvSpPr>
        <p:spPr>
          <a:xfrm>
            <a:off x="685800" y="1122363"/>
            <a:ext cx="7772400" cy="2387600"/>
          </a:xfrm>
        </p:spPr>
        <p:txBody>
          <a:bodyPr anchor="ctr" anchorCtr="0"/>
          <a:lstStyle>
            <a:lvl1pPr algn="l">
              <a:defRPr sz="3800" b="1">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685800" y="3602038"/>
            <a:ext cx="782955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372171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1b Title Slide">
    <p:spTree>
      <p:nvGrpSpPr>
        <p:cNvPr id="1" name=""/>
        <p:cNvGrpSpPr/>
        <p:nvPr/>
      </p:nvGrpSpPr>
      <p:grpSpPr>
        <a:xfrm>
          <a:off x="0" y="0"/>
          <a:ext cx="0" cy="0"/>
          <a:chOff x="0" y="0"/>
          <a:chExt cx="0" cy="0"/>
        </a:xfrm>
      </p:grpSpPr>
      <p:pic>
        <p:nvPicPr>
          <p:cNvPr id="17" name="Picture 16" descr="A picture containing person, wall, indoor, young&#10;&#10;Description automatically generated">
            <a:extLst>
              <a:ext uri="{FF2B5EF4-FFF2-40B4-BE49-F238E27FC236}">
                <a16:creationId xmlns:a16="http://schemas.microsoft.com/office/drawing/2014/main" id="{A6E246DD-9DE7-17DB-E7B6-970E6D17E838}"/>
              </a:ext>
            </a:extLst>
          </p:cNvPr>
          <p:cNvPicPr>
            <a:picLocks noChangeAspect="1"/>
          </p:cNvPicPr>
          <p:nvPr userDrawn="1"/>
        </p:nvPicPr>
        <p:blipFill>
          <a:blip r:embed="rId2"/>
          <a:stretch>
            <a:fillRect/>
          </a:stretch>
        </p:blipFill>
        <p:spPr>
          <a:xfrm>
            <a:off x="-1167500" y="0"/>
            <a:ext cx="12192000" cy="6858000"/>
          </a:xfrm>
          <a:prstGeom prst="rect">
            <a:avLst/>
          </a:prstGeom>
        </p:spPr>
      </p:pic>
      <p:sp>
        <p:nvSpPr>
          <p:cNvPr id="22" name="TextBox 21">
            <a:extLst>
              <a:ext uri="{FF2B5EF4-FFF2-40B4-BE49-F238E27FC236}">
                <a16:creationId xmlns:a16="http://schemas.microsoft.com/office/drawing/2014/main" id="{507DAC34-4CC1-8C14-1475-42C0A1E23E55}"/>
              </a:ext>
            </a:extLst>
          </p:cNvPr>
          <p:cNvSpPr txBox="1"/>
          <p:nvPr userDrawn="1"/>
        </p:nvSpPr>
        <p:spPr>
          <a:xfrm>
            <a:off x="6070587" y="4688988"/>
            <a:ext cx="3400926" cy="1077218"/>
          </a:xfrm>
          <a:prstGeom prst="rect">
            <a:avLst/>
          </a:prstGeom>
          <a:noFill/>
        </p:spPr>
        <p:txBody>
          <a:bodyPr wrap="square" rtlCol="0">
            <a:spAutoFit/>
          </a:bodyPr>
          <a:lstStyle/>
          <a:p>
            <a:pPr algn="ctr"/>
            <a:r>
              <a:rPr lang="en-US" sz="1600" b="1" i="0">
                <a:solidFill>
                  <a:schemeClr val="bg1"/>
                </a:solidFill>
                <a:latin typeface="Arial" panose="020B0604020202020204" pitchFamily="34" charset="0"/>
                <a:cs typeface="Arial" panose="020B0604020202020204" pitchFamily="34" charset="0"/>
              </a:rPr>
              <a:t>GOTO TO SLIDE MASTER DUPLICATE SLIDE AND THEN CHANGE BACKGROUND PICTURE</a:t>
            </a:r>
          </a:p>
        </p:txBody>
      </p:sp>
      <p:grpSp>
        <p:nvGrpSpPr>
          <p:cNvPr id="14" name="Group 13">
            <a:extLst>
              <a:ext uri="{FF2B5EF4-FFF2-40B4-BE49-F238E27FC236}">
                <a16:creationId xmlns:a16="http://schemas.microsoft.com/office/drawing/2014/main" id="{D7358DD8-FA97-4567-1CAF-42116BAD1D7B}"/>
              </a:ext>
            </a:extLst>
          </p:cNvPr>
          <p:cNvGrpSpPr/>
          <p:nvPr userDrawn="1"/>
        </p:nvGrpSpPr>
        <p:grpSpPr>
          <a:xfrm>
            <a:off x="6115050" y="6192000"/>
            <a:ext cx="3060000" cy="683776"/>
            <a:chOff x="9180000" y="6192000"/>
            <a:chExt cx="3060000" cy="683776"/>
          </a:xfrm>
        </p:grpSpPr>
        <p:pic>
          <p:nvPicPr>
            <p:cNvPr id="15" name="Graphic 14">
              <a:extLst>
                <a:ext uri="{FF2B5EF4-FFF2-40B4-BE49-F238E27FC236}">
                  <a16:creationId xmlns:a16="http://schemas.microsoft.com/office/drawing/2014/main" id="{3BDCDC2B-4B9D-BE8B-331B-795B352A7E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80000" y="6192000"/>
              <a:ext cx="3060000" cy="680000"/>
            </a:xfrm>
            <a:prstGeom prst="rect">
              <a:avLst/>
            </a:prstGeom>
          </p:spPr>
        </p:pic>
        <p:pic>
          <p:nvPicPr>
            <p:cNvPr id="16" name="Graphic 15">
              <a:extLst>
                <a:ext uri="{FF2B5EF4-FFF2-40B4-BE49-F238E27FC236}">
                  <a16:creationId xmlns:a16="http://schemas.microsoft.com/office/drawing/2014/main" id="{E785323E-D209-DE8C-F5BE-DB52ABACB3E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68000" y="6264000"/>
              <a:ext cx="2736000" cy="611776"/>
            </a:xfrm>
            <a:prstGeom prst="rect">
              <a:avLst/>
            </a:prstGeom>
          </p:spPr>
        </p:pic>
      </p:grpSp>
      <p:pic>
        <p:nvPicPr>
          <p:cNvPr id="12" name="Graphic 11">
            <a:extLst>
              <a:ext uri="{FF2B5EF4-FFF2-40B4-BE49-F238E27FC236}">
                <a16:creationId xmlns:a16="http://schemas.microsoft.com/office/drawing/2014/main" id="{900DF534-9C02-C1F7-585B-D7299A0865C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22180" y="0"/>
            <a:ext cx="6408000" cy="6984381"/>
          </a:xfrm>
          <a:prstGeom prst="rect">
            <a:avLst/>
          </a:prstGeom>
        </p:spPr>
      </p:pic>
      <p:pic>
        <p:nvPicPr>
          <p:cNvPr id="13" name="Graphic 12">
            <a:extLst>
              <a:ext uri="{FF2B5EF4-FFF2-40B4-BE49-F238E27FC236}">
                <a16:creationId xmlns:a16="http://schemas.microsoft.com/office/drawing/2014/main" id="{B6D412E0-4F34-AB67-100A-C71877D595A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41255" y="0"/>
            <a:ext cx="6263999" cy="6773267"/>
          </a:xfrm>
          <a:prstGeom prst="rect">
            <a:avLst/>
          </a:prstGeom>
        </p:spPr>
      </p:pic>
      <p:pic>
        <p:nvPicPr>
          <p:cNvPr id="10" name="Graphic 9">
            <a:extLst>
              <a:ext uri="{FF2B5EF4-FFF2-40B4-BE49-F238E27FC236}">
                <a16:creationId xmlns:a16="http://schemas.microsoft.com/office/drawing/2014/main" id="{8CBF81B3-ECAC-C5D8-0D65-7D76BFA10A2B}"/>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699090" y="270000"/>
            <a:ext cx="1986960" cy="440065"/>
          </a:xfrm>
          <a:prstGeom prst="rect">
            <a:avLst/>
          </a:prstGeom>
        </p:spPr>
      </p:pic>
      <p:sp>
        <p:nvSpPr>
          <p:cNvPr id="2" name="Title 1"/>
          <p:cNvSpPr>
            <a:spLocks noGrp="1"/>
          </p:cNvSpPr>
          <p:nvPr>
            <p:ph type="ctrTitle" hasCustomPrompt="1"/>
          </p:nvPr>
        </p:nvSpPr>
        <p:spPr>
          <a:xfrm>
            <a:off x="685800" y="1122363"/>
            <a:ext cx="7772400" cy="2387600"/>
          </a:xfrm>
        </p:spPr>
        <p:txBody>
          <a:bodyPr anchor="ctr" anchorCtr="0"/>
          <a:lstStyle>
            <a:lvl1pPr algn="l">
              <a:defRPr sz="3800" b="1">
                <a:solidFill>
                  <a:schemeClr val="bg1"/>
                </a:solidFill>
              </a:defRPr>
            </a:lvl1pPr>
          </a:lstStyle>
          <a:p>
            <a:r>
              <a:rPr lang="en-GB"/>
              <a:t>Click to edit Master </a:t>
            </a:r>
            <a:br>
              <a:rPr lang="en-GB"/>
            </a:br>
            <a:r>
              <a:rPr lang="en-GB"/>
              <a:t>title style</a:t>
            </a:r>
            <a:endParaRPr lang="en-US"/>
          </a:p>
        </p:txBody>
      </p:sp>
      <p:sp>
        <p:nvSpPr>
          <p:cNvPr id="3" name="Subtitle 2"/>
          <p:cNvSpPr>
            <a:spLocks noGrp="1"/>
          </p:cNvSpPr>
          <p:nvPr>
            <p:ph type="subTitle" idx="1"/>
          </p:nvPr>
        </p:nvSpPr>
        <p:spPr>
          <a:xfrm>
            <a:off x="685800" y="3602038"/>
            <a:ext cx="782955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279728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B Content colour backgroun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35360F-DD5E-71DF-4E61-BC0CCDB8749E}"/>
              </a:ext>
            </a:extLst>
          </p:cNvPr>
          <p:cNvSpPr/>
          <p:nvPr userDrawn="1"/>
        </p:nvSpPr>
        <p:spPr>
          <a:xfrm>
            <a:off x="-2" y="14318"/>
            <a:ext cx="9139052" cy="6858000"/>
          </a:xfrm>
          <a:prstGeom prst="rect">
            <a:avLst/>
          </a:prstGeom>
          <a:solidFill>
            <a:srgbClr val="5C4E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7D4756CB-326D-A46A-0EE5-255F5F8971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20000" y="6192000"/>
            <a:ext cx="3060000" cy="680000"/>
          </a:xfrm>
          <a:prstGeom prst="rect">
            <a:avLst/>
          </a:prstGeom>
        </p:spPr>
      </p:pic>
      <p:pic>
        <p:nvPicPr>
          <p:cNvPr id="16" name="Graphic 15">
            <a:extLst>
              <a:ext uri="{FF2B5EF4-FFF2-40B4-BE49-F238E27FC236}">
                <a16:creationId xmlns:a16="http://schemas.microsoft.com/office/drawing/2014/main" id="{D601DB58-D637-6D2D-05FD-1AA7DC681E3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08000" y="6264000"/>
            <a:ext cx="2736000" cy="611776"/>
          </a:xfrm>
          <a:prstGeom prst="rect">
            <a:avLst/>
          </a:prstGeom>
        </p:spPr>
      </p:pic>
      <p:sp>
        <p:nvSpPr>
          <p:cNvPr id="2" name="Title 1"/>
          <p:cNvSpPr>
            <a:spLocks noGrp="1"/>
          </p:cNvSpPr>
          <p:nvPr>
            <p:ph type="title"/>
          </p:nvPr>
        </p:nvSpPr>
        <p:spPr>
          <a:xfrm>
            <a:off x="628650" y="1218342"/>
            <a:ext cx="7886700" cy="634049"/>
          </a:xfrm>
        </p:spPr>
        <p:txBody>
          <a:bodyPr>
            <a:noAutofit/>
          </a:bodyPr>
          <a:lstStyle>
            <a:lvl1pPr>
              <a:defRPr sz="3800" b="1">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628650" y="2035285"/>
            <a:ext cx="7886700" cy="4141677"/>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6056DE11-7CB2-794B-AE9D-EE81807A300C}" type="datetimeFigureOut">
              <a:rPr lang="en-US" smtClean="0"/>
              <a:pPr/>
              <a:t>11/19/2024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pic>
        <p:nvPicPr>
          <p:cNvPr id="7" name="Graphic 6">
            <a:extLst>
              <a:ext uri="{FF2B5EF4-FFF2-40B4-BE49-F238E27FC236}">
                <a16:creationId xmlns:a16="http://schemas.microsoft.com/office/drawing/2014/main" id="{52DCA179-5D33-538B-7DB0-CF0D039E8A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DDA54C13-15AD-6912-A1CD-50CA8F07103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9" name="Graphic 8">
            <a:extLst>
              <a:ext uri="{FF2B5EF4-FFF2-40B4-BE49-F238E27FC236}">
                <a16:creationId xmlns:a16="http://schemas.microsoft.com/office/drawing/2014/main" id="{F63C39BD-394E-A5A3-AD61-1D6EA76EA8C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Tree>
    <p:extLst>
      <p:ext uri="{BB962C8B-B14F-4D97-AF65-F5344CB8AC3E}">
        <p14:creationId xmlns:p14="http://schemas.microsoft.com/office/powerpoint/2010/main" val="1120955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C Content colour change option">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8F5826AC-11B7-9348-7417-5D0BCE6E42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20000" y="6192000"/>
            <a:ext cx="3060000" cy="680000"/>
          </a:xfrm>
          <a:prstGeom prst="rect">
            <a:avLst/>
          </a:prstGeom>
        </p:spPr>
      </p:pic>
      <p:pic>
        <p:nvPicPr>
          <p:cNvPr id="14" name="Graphic 13">
            <a:extLst>
              <a:ext uri="{FF2B5EF4-FFF2-40B4-BE49-F238E27FC236}">
                <a16:creationId xmlns:a16="http://schemas.microsoft.com/office/drawing/2014/main" id="{CEDE4FB3-2A50-A415-3F49-01B4F2BE44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08000" y="6264000"/>
            <a:ext cx="2736000" cy="611776"/>
          </a:xfrm>
          <a:prstGeom prst="rect">
            <a:avLst/>
          </a:prstGeom>
        </p:spPr>
      </p:pic>
      <p:pic>
        <p:nvPicPr>
          <p:cNvPr id="15" name="Graphic 14">
            <a:extLst>
              <a:ext uri="{FF2B5EF4-FFF2-40B4-BE49-F238E27FC236}">
                <a16:creationId xmlns:a16="http://schemas.microsoft.com/office/drawing/2014/main" id="{D627077E-470A-AD95-A28C-D9C9A72E681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6" name="Graphic 15">
            <a:extLst>
              <a:ext uri="{FF2B5EF4-FFF2-40B4-BE49-F238E27FC236}">
                <a16:creationId xmlns:a16="http://schemas.microsoft.com/office/drawing/2014/main" id="{C8AC7012-1299-97C5-DD02-29237E86062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sp>
        <p:nvSpPr>
          <p:cNvPr id="2" name="Title 1"/>
          <p:cNvSpPr>
            <a:spLocks noGrp="1"/>
          </p:cNvSpPr>
          <p:nvPr>
            <p:ph type="title"/>
          </p:nvPr>
        </p:nvSpPr>
        <p:spPr>
          <a:xfrm>
            <a:off x="628650" y="1218342"/>
            <a:ext cx="7886700" cy="634049"/>
          </a:xfrm>
        </p:spPr>
        <p:txBody>
          <a:bodyPr>
            <a:noAutofit/>
          </a:bodyPr>
          <a:lstStyle>
            <a:lvl1pPr>
              <a:defRPr sz="3800" b="1">
                <a:solidFill>
                  <a:srgbClr val="0087CA"/>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628650" y="2035285"/>
            <a:ext cx="7886700" cy="414167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pic>
        <p:nvPicPr>
          <p:cNvPr id="9" name="Graphic 8">
            <a:extLst>
              <a:ext uri="{FF2B5EF4-FFF2-40B4-BE49-F238E27FC236}">
                <a16:creationId xmlns:a16="http://schemas.microsoft.com/office/drawing/2014/main" id="{F63C39BD-394E-A5A3-AD61-1D6EA76EA8C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Tree>
    <p:extLst>
      <p:ext uri="{BB962C8B-B14F-4D97-AF65-F5344CB8AC3E}">
        <p14:creationId xmlns:p14="http://schemas.microsoft.com/office/powerpoint/2010/main" val="40219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D Content and picture background">
    <p:spTree>
      <p:nvGrpSpPr>
        <p:cNvPr id="1" name=""/>
        <p:cNvGrpSpPr/>
        <p:nvPr/>
      </p:nvGrpSpPr>
      <p:grpSpPr>
        <a:xfrm>
          <a:off x="0" y="0"/>
          <a:ext cx="0" cy="0"/>
          <a:chOff x="0" y="0"/>
          <a:chExt cx="0" cy="0"/>
        </a:xfrm>
      </p:grpSpPr>
      <p:pic>
        <p:nvPicPr>
          <p:cNvPr id="13" name="Picture 12" descr="A picture containing person, wall, indoor, young&#10;&#10;Description automatically generated">
            <a:extLst>
              <a:ext uri="{FF2B5EF4-FFF2-40B4-BE49-F238E27FC236}">
                <a16:creationId xmlns:a16="http://schemas.microsoft.com/office/drawing/2014/main" id="{1E67E097-380D-0982-4B2D-9931FC016667}"/>
              </a:ext>
            </a:extLst>
          </p:cNvPr>
          <p:cNvPicPr>
            <a:picLocks noChangeAspect="1"/>
          </p:cNvPicPr>
          <p:nvPr userDrawn="1"/>
        </p:nvPicPr>
        <p:blipFill>
          <a:blip r:embed="rId2"/>
          <a:stretch>
            <a:fillRect/>
          </a:stretch>
        </p:blipFill>
        <p:spPr>
          <a:xfrm>
            <a:off x="-1524000" y="0"/>
            <a:ext cx="12192000" cy="6858000"/>
          </a:xfrm>
          <a:prstGeom prst="rect">
            <a:avLst/>
          </a:prstGeom>
        </p:spPr>
      </p:pic>
      <p:grpSp>
        <p:nvGrpSpPr>
          <p:cNvPr id="10" name="Group 9">
            <a:extLst>
              <a:ext uri="{FF2B5EF4-FFF2-40B4-BE49-F238E27FC236}">
                <a16:creationId xmlns:a16="http://schemas.microsoft.com/office/drawing/2014/main" id="{038A6D0C-510E-6C7F-4348-379136941D7D}"/>
              </a:ext>
            </a:extLst>
          </p:cNvPr>
          <p:cNvGrpSpPr/>
          <p:nvPr userDrawn="1"/>
        </p:nvGrpSpPr>
        <p:grpSpPr>
          <a:xfrm>
            <a:off x="6115050" y="6192000"/>
            <a:ext cx="3060000" cy="683776"/>
            <a:chOff x="9180000" y="6192000"/>
            <a:chExt cx="3060000" cy="683776"/>
          </a:xfrm>
        </p:grpSpPr>
        <p:pic>
          <p:nvPicPr>
            <p:cNvPr id="11" name="Graphic 10">
              <a:extLst>
                <a:ext uri="{FF2B5EF4-FFF2-40B4-BE49-F238E27FC236}">
                  <a16:creationId xmlns:a16="http://schemas.microsoft.com/office/drawing/2014/main" id="{640436FD-C114-AC23-D102-A8397AD9882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C7086D16-4482-BF3A-5DCC-E517D0A229B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68000" y="6264000"/>
              <a:ext cx="2736000" cy="611776"/>
            </a:xfrm>
            <a:prstGeom prst="rect">
              <a:avLst/>
            </a:prstGeom>
          </p:spPr>
        </p:pic>
      </p:grpSp>
      <p:sp>
        <p:nvSpPr>
          <p:cNvPr id="2" name="Title 1"/>
          <p:cNvSpPr>
            <a:spLocks noGrp="1"/>
          </p:cNvSpPr>
          <p:nvPr>
            <p:ph type="title"/>
          </p:nvPr>
        </p:nvSpPr>
        <p:spPr>
          <a:xfrm>
            <a:off x="628650" y="1218342"/>
            <a:ext cx="7886700" cy="634049"/>
          </a:xfrm>
        </p:spPr>
        <p:txBody>
          <a:bodyPr>
            <a:noAutofit/>
          </a:bodyPr>
          <a:lstStyle>
            <a:lvl1pPr>
              <a:defRPr sz="3800" b="1">
                <a:solidFill>
                  <a:srgbClr val="0087CA"/>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628650" y="2035285"/>
            <a:ext cx="7886700" cy="414167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pic>
        <p:nvPicPr>
          <p:cNvPr id="7" name="Graphic 6">
            <a:extLst>
              <a:ext uri="{FF2B5EF4-FFF2-40B4-BE49-F238E27FC236}">
                <a16:creationId xmlns:a16="http://schemas.microsoft.com/office/drawing/2014/main" id="{52DCA179-5D33-538B-7DB0-CF0D039E8A2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DDA54C13-15AD-6912-A1CD-50CA8F07103F}"/>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0" y="0"/>
            <a:ext cx="3348000" cy="978646"/>
          </a:xfrm>
          <a:prstGeom prst="rect">
            <a:avLst/>
          </a:prstGeom>
        </p:spPr>
      </p:pic>
      <p:pic>
        <p:nvPicPr>
          <p:cNvPr id="9" name="Graphic 8">
            <a:extLst>
              <a:ext uri="{FF2B5EF4-FFF2-40B4-BE49-F238E27FC236}">
                <a16:creationId xmlns:a16="http://schemas.microsoft.com/office/drawing/2014/main" id="{F63C39BD-394E-A5A3-AD61-1D6EA76EA8C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699090" y="270000"/>
            <a:ext cx="1986960" cy="440065"/>
          </a:xfrm>
          <a:prstGeom prst="rect">
            <a:avLst/>
          </a:prstGeom>
        </p:spPr>
      </p:pic>
      <p:sp>
        <p:nvSpPr>
          <p:cNvPr id="15" name="TextBox 14">
            <a:extLst>
              <a:ext uri="{FF2B5EF4-FFF2-40B4-BE49-F238E27FC236}">
                <a16:creationId xmlns:a16="http://schemas.microsoft.com/office/drawing/2014/main" id="{0AC48DCF-BA52-6783-C2A9-E3B10444A532}"/>
              </a:ext>
            </a:extLst>
          </p:cNvPr>
          <p:cNvSpPr txBox="1"/>
          <p:nvPr userDrawn="1"/>
        </p:nvSpPr>
        <p:spPr>
          <a:xfrm>
            <a:off x="6070587" y="4688988"/>
            <a:ext cx="3400926" cy="1077218"/>
          </a:xfrm>
          <a:prstGeom prst="rect">
            <a:avLst/>
          </a:prstGeom>
          <a:noFill/>
        </p:spPr>
        <p:txBody>
          <a:bodyPr wrap="square" rtlCol="0">
            <a:spAutoFit/>
          </a:bodyPr>
          <a:lstStyle/>
          <a:p>
            <a:pPr algn="ctr"/>
            <a:r>
              <a:rPr lang="en-US" sz="1600" b="1" i="0">
                <a:solidFill>
                  <a:schemeClr val="bg1"/>
                </a:solidFill>
                <a:latin typeface="Arial" panose="020B0604020202020204" pitchFamily="34" charset="0"/>
                <a:cs typeface="Arial" panose="020B0604020202020204" pitchFamily="34" charset="0"/>
              </a:rPr>
              <a:t>GOTO TO SLIDE MASTER DUPLICATE SLIDE AND THEN CHANGE BACKGROUND PICTURE</a:t>
            </a:r>
          </a:p>
        </p:txBody>
      </p:sp>
    </p:spTree>
    <p:extLst>
      <p:ext uri="{BB962C8B-B14F-4D97-AF65-F5344CB8AC3E}">
        <p14:creationId xmlns:p14="http://schemas.microsoft.com/office/powerpoint/2010/main" val="411134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3A Content Standar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38A6D0C-510E-6C7F-4348-379136941D7D}"/>
              </a:ext>
            </a:extLst>
          </p:cNvPr>
          <p:cNvGrpSpPr/>
          <p:nvPr userDrawn="1"/>
        </p:nvGrpSpPr>
        <p:grpSpPr>
          <a:xfrm>
            <a:off x="6115050" y="6192000"/>
            <a:ext cx="3060000" cy="683776"/>
            <a:chOff x="9180000" y="6192000"/>
            <a:chExt cx="3060000" cy="683776"/>
          </a:xfrm>
        </p:grpSpPr>
        <p:pic>
          <p:nvPicPr>
            <p:cNvPr id="11" name="Graphic 10">
              <a:extLst>
                <a:ext uri="{FF2B5EF4-FFF2-40B4-BE49-F238E27FC236}">
                  <a16:creationId xmlns:a16="http://schemas.microsoft.com/office/drawing/2014/main" id="{640436FD-C114-AC23-D102-A8397AD988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C7086D16-4482-BF3A-5DCC-E517D0A229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p:cNvSpPr>
            <a:spLocks noGrp="1"/>
          </p:cNvSpPr>
          <p:nvPr>
            <p:ph type="title"/>
          </p:nvPr>
        </p:nvSpPr>
        <p:spPr>
          <a:xfrm>
            <a:off x="628650" y="1218342"/>
            <a:ext cx="7886700" cy="634049"/>
          </a:xfrm>
        </p:spPr>
        <p:txBody>
          <a:bodyPr>
            <a:noAutofit/>
          </a:bodyPr>
          <a:lstStyle>
            <a:lvl1pPr>
              <a:defRPr sz="3800" b="1">
                <a:solidFill>
                  <a:srgbClr val="0087CA"/>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628650" y="2035285"/>
            <a:ext cx="7886700" cy="414167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grpSp>
        <p:nvGrpSpPr>
          <p:cNvPr id="13" name="Group 12">
            <a:extLst>
              <a:ext uri="{FF2B5EF4-FFF2-40B4-BE49-F238E27FC236}">
                <a16:creationId xmlns:a16="http://schemas.microsoft.com/office/drawing/2014/main" id="{AEA458BC-1CE3-1D7D-236B-08ACCD51ED83}"/>
              </a:ext>
            </a:extLst>
          </p:cNvPr>
          <p:cNvGrpSpPr/>
          <p:nvPr userDrawn="1"/>
        </p:nvGrpSpPr>
        <p:grpSpPr>
          <a:xfrm rot="10800000">
            <a:off x="0" y="-261678"/>
            <a:ext cx="3060000" cy="683776"/>
            <a:chOff x="9180000" y="6192000"/>
            <a:chExt cx="3060000" cy="683776"/>
          </a:xfrm>
        </p:grpSpPr>
        <p:pic>
          <p:nvPicPr>
            <p:cNvPr id="14" name="Graphic 13">
              <a:extLst>
                <a:ext uri="{FF2B5EF4-FFF2-40B4-BE49-F238E27FC236}">
                  <a16:creationId xmlns:a16="http://schemas.microsoft.com/office/drawing/2014/main" id="{8B2481F4-4B75-EDDA-8442-BF72E429D9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5" name="Graphic 14">
              <a:extLst>
                <a:ext uri="{FF2B5EF4-FFF2-40B4-BE49-F238E27FC236}">
                  <a16:creationId xmlns:a16="http://schemas.microsoft.com/office/drawing/2014/main" id="{8C543506-98E3-F1B0-10A8-8FFF8A843A5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Tree>
    <p:extLst>
      <p:ext uri="{BB962C8B-B14F-4D97-AF65-F5344CB8AC3E}">
        <p14:creationId xmlns:p14="http://schemas.microsoft.com/office/powerpoint/2010/main" val="266858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B Content standard with colour">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640436FD-C114-AC23-D102-A8397AD988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5050" y="6192000"/>
            <a:ext cx="3060000" cy="680000"/>
          </a:xfrm>
          <a:prstGeom prst="rect">
            <a:avLst/>
          </a:prstGeom>
        </p:spPr>
      </p:pic>
      <p:pic>
        <p:nvPicPr>
          <p:cNvPr id="12" name="Graphic 11">
            <a:extLst>
              <a:ext uri="{FF2B5EF4-FFF2-40B4-BE49-F238E27FC236}">
                <a16:creationId xmlns:a16="http://schemas.microsoft.com/office/drawing/2014/main" id="{C7086D16-4482-BF3A-5DCC-E517D0A229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03050" y="6264000"/>
            <a:ext cx="2736000" cy="611776"/>
          </a:xfrm>
          <a:prstGeom prst="rect">
            <a:avLst/>
          </a:prstGeom>
        </p:spPr>
      </p:pic>
      <p:sp>
        <p:nvSpPr>
          <p:cNvPr id="2" name="Title 1"/>
          <p:cNvSpPr>
            <a:spLocks noGrp="1"/>
          </p:cNvSpPr>
          <p:nvPr userDrawn="1">
            <p:ph type="title"/>
          </p:nvPr>
        </p:nvSpPr>
        <p:spPr>
          <a:xfrm>
            <a:off x="628650" y="1218342"/>
            <a:ext cx="7886700" cy="634049"/>
          </a:xfrm>
        </p:spPr>
        <p:txBody>
          <a:bodyPr>
            <a:noAutofit/>
          </a:bodyPr>
          <a:lstStyle>
            <a:lvl1pPr>
              <a:defRPr sz="3800" b="1">
                <a:solidFill>
                  <a:srgbClr val="0087CA"/>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userDrawn="1">
            <p:ph idx="1"/>
          </p:nvPr>
        </p:nvSpPr>
        <p:spPr>
          <a:xfrm>
            <a:off x="628650" y="2035285"/>
            <a:ext cx="7886700" cy="414167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userDrawn="1">
            <p:ph type="dt" sz="half" idx="10"/>
          </p:nvPr>
        </p:nvSpPr>
        <p:spPr/>
        <p:txBody>
          <a:bodyPr/>
          <a:lstStyle/>
          <a:p>
            <a:fld id="{6056DE11-7CB2-794B-AE9D-EE81807A300C}" type="datetimeFigureOut">
              <a:rPr lang="en-US" smtClean="0"/>
              <a:t>11/19/2024</a:t>
            </a:fld>
            <a:endParaRPr lang="en-US"/>
          </a:p>
        </p:txBody>
      </p:sp>
      <p:sp>
        <p:nvSpPr>
          <p:cNvPr id="5" name="Footer Placeholder 4"/>
          <p:cNvSpPr>
            <a:spLocks noGrp="1"/>
          </p:cNvSpPr>
          <p:nvPr userDrawn="1">
            <p:ph type="ftr" sz="quarter" idx="11"/>
          </p:nvPr>
        </p:nvSpPr>
        <p:spPr/>
        <p:txBody>
          <a:bodyPr/>
          <a:lstStyle/>
          <a:p>
            <a:endParaRPr lang="en-US"/>
          </a:p>
        </p:txBody>
      </p:sp>
      <p:sp>
        <p:nvSpPr>
          <p:cNvPr id="6" name="Slide Number Placeholder 5"/>
          <p:cNvSpPr>
            <a:spLocks noGrp="1"/>
          </p:cNvSpPr>
          <p:nvPr userDrawn="1">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pic>
        <p:nvPicPr>
          <p:cNvPr id="16" name="Graphic 15">
            <a:extLst>
              <a:ext uri="{FF2B5EF4-FFF2-40B4-BE49-F238E27FC236}">
                <a16:creationId xmlns:a16="http://schemas.microsoft.com/office/drawing/2014/main" id="{333A1B01-29BC-7241-6408-DA80DB22E5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57902"/>
            <a:ext cx="3060000" cy="680000"/>
          </a:xfrm>
          <a:prstGeom prst="rect">
            <a:avLst/>
          </a:prstGeom>
        </p:spPr>
      </p:pic>
      <p:pic>
        <p:nvPicPr>
          <p:cNvPr id="17" name="Graphic 16">
            <a:extLst>
              <a:ext uri="{FF2B5EF4-FFF2-40B4-BE49-F238E27FC236}">
                <a16:creationId xmlns:a16="http://schemas.microsoft.com/office/drawing/2014/main" id="{BC100119-6DB3-4FC4-8284-E76F2DF85C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36000" y="-261678"/>
            <a:ext cx="2736000" cy="611776"/>
          </a:xfrm>
          <a:prstGeom prst="rect">
            <a:avLst/>
          </a:prstGeom>
        </p:spPr>
      </p:pic>
    </p:spTree>
    <p:extLst>
      <p:ext uri="{BB962C8B-B14F-4D97-AF65-F5344CB8AC3E}">
        <p14:creationId xmlns:p14="http://schemas.microsoft.com/office/powerpoint/2010/main" val="271118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56640"/>
            <a:ext cx="7886700" cy="634049"/>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6DE11-7CB2-794B-AE9D-EE81807A300C}" type="datetimeFigureOut">
              <a:rPr lang="en-US" smtClean="0"/>
              <a:t>11/19/2024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D4986-9C08-C742-B451-B5C0B742AAD7}" type="slidenum">
              <a:rPr lang="en-US" smtClean="0"/>
              <a:t>‹#›</a:t>
            </a:fld>
            <a:endParaRPr lang="en-US"/>
          </a:p>
        </p:txBody>
      </p:sp>
    </p:spTree>
    <p:extLst>
      <p:ext uri="{BB962C8B-B14F-4D97-AF65-F5344CB8AC3E}">
        <p14:creationId xmlns:p14="http://schemas.microsoft.com/office/powerpoint/2010/main" val="128304449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7" r:id="rId3"/>
    <p:sldLayoutId id="2147483698" r:id="rId4"/>
    <p:sldLayoutId id="2147483699" r:id="rId5"/>
    <p:sldLayoutId id="2147483700" r:id="rId6"/>
    <p:sldLayoutId id="2147483701" r:id="rId7"/>
    <p:sldLayoutId id="2147483703" r:id="rId8"/>
    <p:sldLayoutId id="2147483702" r:id="rId9"/>
    <p:sldLayoutId id="2147483691" r:id="rId10"/>
    <p:sldLayoutId id="2147483692" r:id="rId11"/>
    <p:sldLayoutId id="2147483704" r:id="rId12"/>
    <p:sldLayoutId id="2147483705" r:id="rId13"/>
    <p:sldLayoutId id="2147483706" r:id="rId14"/>
    <p:sldLayoutId id="2147483707" r:id="rId15"/>
    <p:sldLayoutId id="2147483708" r:id="rId16"/>
    <p:sldLayoutId id="2147483709" r:id="rId17"/>
    <p:sldLayoutId id="2147483693" r:id="rId18"/>
    <p:sldLayoutId id="2147483694" r:id="rId19"/>
    <p:sldLayoutId id="2147483695" r:id="rId20"/>
    <p:sldLayoutId id="2147483696" r:id="rId21"/>
    <p:sldLayoutId id="2147483685" r:id="rId22"/>
    <p:sldLayoutId id="2147483686" r:id="rId23"/>
    <p:sldLayoutId id="2147483687" r:id="rId24"/>
  </p:sldLayoutIdLst>
  <p:txStyles>
    <p:title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shropscommunityhealth.nhs.uk/chslt-speech-sound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hropscommunityhealth.nhs.uk/chslt-speech-sounds"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hropscommunityhealth.nhs.uk/chslt-speech-sounds"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hropscommunityhealth.nhs.uk/chslt-speech-sounds"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hropscommunityhealth.nhs.uk/chslt-speech-sounds"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shropscommunityhealth.nhs.uk/content/doclib/14006.pdf" TargetMode="External"/><Relationship Id="rId3" Type="http://schemas.openxmlformats.org/officeDocument/2006/relationships/hyperlink" Target="https://www.bbc.co.uk/tiny-happy-people/language-advice" TargetMode="External"/><Relationship Id="rId7" Type="http://schemas.openxmlformats.org/officeDocument/2006/relationships/hyperlink" Target="https://www.youtube.com/watch?v=QdxWgZldU10" TargetMode="External"/><Relationship Id="rId2" Type="http://schemas.openxmlformats.org/officeDocument/2006/relationships/hyperlink" Target="https://speechandlanguage.org.uk/educators-and-professionals/programmes-for-nurseries-and-schools/talk-boost/early-talk-boost/" TargetMode="External"/><Relationship Id="rId1" Type="http://schemas.openxmlformats.org/officeDocument/2006/relationships/slideLayout" Target="../slideLayouts/slideLayout2.xml"/><Relationship Id="rId6" Type="http://schemas.openxmlformats.org/officeDocument/2006/relationships/hyperlink" Target="https://www.youtube.com/watch?v=p0zUnLZf7wc" TargetMode="External"/><Relationship Id="rId5" Type="http://schemas.openxmlformats.org/officeDocument/2006/relationships/hyperlink" Target="https://www.shropscommunityhealth.nhs.uk/content/doclib/14269.pdf" TargetMode="External"/><Relationship Id="rId4" Type="http://schemas.openxmlformats.org/officeDocument/2006/relationships/hyperlink" Target="https://www.youtube.com/watch?v=oWtS6LQNULw"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ssets.publishing.service.gov.uk/media/5a7aa7b6e5274a34770e630c/Letters_and_Sounds_-_DFES-00281-2007.pdf" TargetMode="External"/><Relationship Id="rId2" Type="http://schemas.openxmlformats.org/officeDocument/2006/relationships/hyperlink" Target="https://assets.publishing.service.gov.uk/media/64e6002a20ae890014f26cbc/DfE_Development_Matters_Report_Sep2023.pdf" TargetMode="External"/><Relationship Id="rId1" Type="http://schemas.openxmlformats.org/officeDocument/2006/relationships/slideLayout" Target="../slideLayouts/slideLayout1.xml"/><Relationship Id="rId4" Type="http://schemas.openxmlformats.org/officeDocument/2006/relationships/hyperlink" Target="mailto:Beverley.jones@shropshire.gov.uk"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bbc.co.uk/teach/school-radio/articles/z4ddgwx" TargetMode="External"/><Relationship Id="rId3" Type="http://schemas.openxmlformats.org/officeDocument/2006/relationships/hyperlink" Target="https://www.leicspart.nhs.uk/wp-content/uploads/2019/02/Following-Instructions-2-Key-Words.pdf" TargetMode="External"/><Relationship Id="rId7" Type="http://schemas.openxmlformats.org/officeDocument/2006/relationships/hyperlink" Target="https://www.nurseryrhymes.org/nursery-rhymes.html" TargetMode="External"/><Relationship Id="rId2" Type="http://schemas.openxmlformats.org/officeDocument/2006/relationships/hyperlink" Target="https://sheringham-nur.org.uk/learning/books-and-rhymes-2-year-olds/" TargetMode="External"/><Relationship Id="rId1" Type="http://schemas.openxmlformats.org/officeDocument/2006/relationships/slideLayout" Target="../slideLayouts/slideLayout2.xml"/><Relationship Id="rId6" Type="http://schemas.openxmlformats.org/officeDocument/2006/relationships/hyperlink" Target="https://www.bbc.co.uk/teach/school-radio/articles/zf8vhbk" TargetMode="External"/><Relationship Id="rId5" Type="http://schemas.openxmlformats.org/officeDocument/2006/relationships/hyperlink" Target="https://www.bbc.co.uk/tiny-happy-people/articles/zhfb382" TargetMode="External"/><Relationship Id="rId4" Type="http://schemas.openxmlformats.org/officeDocument/2006/relationships/hyperlink" Target="https://www.bbc.co.uk/teach/school-radio/articles/zm7rf4j"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tiny-happy-people/articles/z7cgrj6" TargetMode="External"/><Relationship Id="rId2" Type="http://schemas.openxmlformats.org/officeDocument/2006/relationships/hyperlink" Target="https://www.leicspart.nhs.uk/wp-content/uploads/2019/02/Following-Instructions-2-Key-Words.pdf" TargetMode="External"/><Relationship Id="rId1" Type="http://schemas.openxmlformats.org/officeDocument/2006/relationships/slideLayout" Target="../slideLayouts/slideLayout2.xml"/><Relationship Id="rId4" Type="http://schemas.openxmlformats.org/officeDocument/2006/relationships/hyperlink" Target="https://www.bbc.co.uk/tiny-happy-people/articles/z6fsp4j"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bbc.co.uk/teach/school-radio/articles/z6gnmfr" TargetMode="External"/><Relationship Id="rId2" Type="http://schemas.openxmlformats.org/officeDocument/2006/relationships/hyperlink" Target="https://www.leicspart.nhs.uk/wp-content/uploads/2019/02/Following-Instructions-3-Key-Words.pdf" TargetMode="External"/><Relationship Id="rId1" Type="http://schemas.openxmlformats.org/officeDocument/2006/relationships/slideLayout" Target="../slideLayouts/slideLayout2.xml"/><Relationship Id="rId5" Type="http://schemas.openxmlformats.org/officeDocument/2006/relationships/hyperlink" Target="https://www.bbc.co.uk/tiny-happy-people/articles/z7cgrj6" TargetMode="External"/><Relationship Id="rId4" Type="http://schemas.openxmlformats.org/officeDocument/2006/relationships/hyperlink" Target="https://www.bbc.co.uk/teach/school-radio/articles/zxrjkt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bbc.co.uk/teach/school-radio/articles/zv7rf4j" TargetMode="External"/><Relationship Id="rId2" Type="http://schemas.openxmlformats.org/officeDocument/2006/relationships/hyperlink" Target="https://www.leicspart.nhs.uk/wp-content/uploads/2019/02/Following-Instructions-3-Key-Words.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leicspart.nhs.uk/wp-content/uploads/2019/02/Following-Instructions-4-Key-Words.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leicspart.nhs.uk/wp-content/uploads/2019/02/Following-Instructions-4-Key-Word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hropscommunityhealth.nhs.uk/chslt-speech-sounds"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shropscommunityhealth.nhs.uk/chslt-speech-sound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DFFB8-A07F-013A-E4A2-5C9CFAECE5F3}"/>
              </a:ext>
            </a:extLst>
          </p:cNvPr>
          <p:cNvSpPr>
            <a:spLocks noGrp="1"/>
          </p:cNvSpPr>
          <p:nvPr>
            <p:ph type="ctrTitle"/>
          </p:nvPr>
        </p:nvSpPr>
        <p:spPr>
          <a:xfrm>
            <a:off x="288235" y="1128989"/>
            <a:ext cx="7772400" cy="2387600"/>
          </a:xfrm>
        </p:spPr>
        <p:txBody>
          <a:bodyPr/>
          <a:lstStyle/>
          <a:p>
            <a:pPr algn="ctr"/>
            <a:r>
              <a:rPr lang="en-US" dirty="0"/>
              <a:t>Early Communication Screening Tool – What next?</a:t>
            </a:r>
          </a:p>
        </p:txBody>
      </p:sp>
      <p:sp>
        <p:nvSpPr>
          <p:cNvPr id="3" name="Subtitle 2">
            <a:extLst>
              <a:ext uri="{FF2B5EF4-FFF2-40B4-BE49-F238E27FC236}">
                <a16:creationId xmlns:a16="http://schemas.microsoft.com/office/drawing/2014/main" id="{63A6C697-4BB9-E466-B0F7-8BB1F24124E0}"/>
              </a:ext>
            </a:extLst>
          </p:cNvPr>
          <p:cNvSpPr>
            <a:spLocks noGrp="1"/>
          </p:cNvSpPr>
          <p:nvPr>
            <p:ph type="subTitle" idx="1"/>
          </p:nvPr>
        </p:nvSpPr>
        <p:spPr>
          <a:xfrm>
            <a:off x="288235" y="3516589"/>
            <a:ext cx="7829550" cy="1655762"/>
          </a:xfrm>
        </p:spPr>
        <p:txBody>
          <a:bodyPr>
            <a:normAutofit/>
          </a:bodyPr>
          <a:lstStyle/>
          <a:p>
            <a:pPr algn="ctr"/>
            <a:r>
              <a:rPr lang="en-US" dirty="0"/>
              <a:t>To be used alongside the Early Communication Screen Record Book and Picture Book.</a:t>
            </a:r>
          </a:p>
        </p:txBody>
      </p:sp>
      <p:sp>
        <p:nvSpPr>
          <p:cNvPr id="4" name="TextBox 3">
            <a:extLst>
              <a:ext uri="{FF2B5EF4-FFF2-40B4-BE49-F238E27FC236}">
                <a16:creationId xmlns:a16="http://schemas.microsoft.com/office/drawing/2014/main" id="{FDB9C36B-126F-8F98-2B34-E3E65C61535D}"/>
              </a:ext>
            </a:extLst>
          </p:cNvPr>
          <p:cNvSpPr txBox="1"/>
          <p:nvPr/>
        </p:nvSpPr>
        <p:spPr>
          <a:xfrm>
            <a:off x="7270469" y="6347791"/>
            <a:ext cx="1694631" cy="369332"/>
          </a:xfrm>
          <a:prstGeom prst="rect">
            <a:avLst/>
          </a:prstGeom>
          <a:noFill/>
        </p:spPr>
        <p:txBody>
          <a:bodyPr wrap="none" rtlCol="0">
            <a:spAutoFit/>
          </a:bodyPr>
          <a:lstStyle/>
          <a:p>
            <a:r>
              <a:rPr lang="en-GB" dirty="0">
                <a:solidFill>
                  <a:schemeClr val="bg1"/>
                </a:solidFill>
              </a:rPr>
              <a:t>November 2024</a:t>
            </a:r>
          </a:p>
        </p:txBody>
      </p:sp>
    </p:spTree>
    <p:extLst>
      <p:ext uri="{BB962C8B-B14F-4D97-AF65-F5344CB8AC3E}">
        <p14:creationId xmlns:p14="http://schemas.microsoft.com/office/powerpoint/2010/main" val="3610301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4D529-B5F7-FB86-2C0F-A8CB30115059}"/>
              </a:ext>
            </a:extLst>
          </p:cNvPr>
          <p:cNvSpPr txBox="1">
            <a:spLocks noGrp="1"/>
          </p:cNvSpPr>
          <p:nvPr>
            <p:ph type="title"/>
          </p:nvPr>
        </p:nvSpPr>
        <p:spPr>
          <a:xfrm>
            <a:off x="628650" y="1317733"/>
            <a:ext cx="7886700" cy="634049"/>
          </a:xfrm>
        </p:spPr>
        <p:txBody>
          <a:bodyPr/>
          <a:lstStyle/>
          <a:p>
            <a:pPr lvl="0"/>
            <a:r>
              <a:rPr lang="en-GB" dirty="0"/>
              <a:t>What to look for </a:t>
            </a:r>
            <a:br>
              <a:rPr lang="en-GB" sz="1500" dirty="0"/>
            </a:br>
            <a:r>
              <a:rPr lang="en-GB" sz="1500" dirty="0"/>
              <a:t>Some children have speech difficulties which are not expected during development. These include:</a:t>
            </a:r>
            <a:endParaRPr lang="en-GB" dirty="0"/>
          </a:p>
        </p:txBody>
      </p:sp>
      <p:graphicFrame>
        <p:nvGraphicFramePr>
          <p:cNvPr id="3" name="Content Placeholder 4">
            <a:extLst>
              <a:ext uri="{FF2B5EF4-FFF2-40B4-BE49-F238E27FC236}">
                <a16:creationId xmlns:a16="http://schemas.microsoft.com/office/drawing/2014/main" id="{6F60C821-E7E5-4253-5E32-315C8BCC1DD9}"/>
              </a:ext>
            </a:extLst>
          </p:cNvPr>
          <p:cNvGraphicFramePr>
            <a:graphicFrameLocks noGrp="1"/>
          </p:cNvGraphicFramePr>
          <p:nvPr>
            <p:ph idx="1"/>
            <p:extLst>
              <p:ext uri="{D42A27DB-BD31-4B8C-83A1-F6EECF244321}">
                <p14:modId xmlns:p14="http://schemas.microsoft.com/office/powerpoint/2010/main" val="2676034195"/>
              </p:ext>
            </p:extLst>
          </p:nvPr>
        </p:nvGraphicFramePr>
        <p:xfrm>
          <a:off x="462168" y="2226470"/>
          <a:ext cx="8279293" cy="3756660"/>
        </p:xfrm>
        <a:graphic>
          <a:graphicData uri="http://schemas.openxmlformats.org/drawingml/2006/table">
            <a:tbl>
              <a:tblPr firstRow="1" bandRow="1">
                <a:effectLst/>
                <a:tableStyleId>{5C22544A-7EE6-4342-B048-85BDC9FD1C3A}</a:tableStyleId>
              </a:tblPr>
              <a:tblGrid>
                <a:gridCol w="8279293">
                  <a:extLst>
                    <a:ext uri="{9D8B030D-6E8A-4147-A177-3AD203B41FA5}">
                      <a16:colId xmlns:a16="http://schemas.microsoft.com/office/drawing/2014/main" val="1536202628"/>
                    </a:ext>
                  </a:extLst>
                </a:gridCol>
              </a:tblGrid>
              <a:tr h="278133">
                <a:tc>
                  <a:txBody>
                    <a:bodyPr/>
                    <a:lstStyle/>
                    <a:p>
                      <a:pPr lvl="0"/>
                      <a:endParaRPr lang="en-GB" sz="1400"/>
                    </a:p>
                  </a:txBody>
                  <a:tcPr marL="68580" marR="68580" marT="34290" marB="34290"/>
                </a:tc>
                <a:extLst>
                  <a:ext uri="{0D108BD9-81ED-4DB2-BD59-A6C34878D82A}">
                    <a16:rowId xmlns:a16="http://schemas.microsoft.com/office/drawing/2014/main" val="4104809857"/>
                  </a:ext>
                </a:extLst>
              </a:tr>
              <a:tr h="278133">
                <a:tc>
                  <a:txBody>
                    <a:bodyPr/>
                    <a:lstStyle/>
                    <a:p>
                      <a:pPr marL="285750" lvl="0" indent="-285750">
                        <a:buSzPct val="100000"/>
                        <a:buFont typeface="Arial" pitchFamily="34"/>
                        <a:buChar char="•"/>
                      </a:pPr>
                      <a:r>
                        <a:rPr lang="en-GB" sz="1200" dirty="0"/>
                        <a:t>Over 3 years old and parent / carer cannot understand most of the time.</a:t>
                      </a:r>
                    </a:p>
                    <a:p>
                      <a:pPr marL="0" lvl="0" indent="0">
                        <a:buSzPct val="100000"/>
                        <a:buFont typeface="Arial" pitchFamily="34"/>
                        <a:buNone/>
                      </a:pPr>
                      <a:endParaRPr lang="en-GB" sz="1200" dirty="0"/>
                    </a:p>
                  </a:txBody>
                  <a:tcPr marL="68580" marR="68580" marT="34290" marB="34290"/>
                </a:tc>
                <a:extLst>
                  <a:ext uri="{0D108BD9-81ED-4DB2-BD59-A6C34878D82A}">
                    <a16:rowId xmlns:a16="http://schemas.microsoft.com/office/drawing/2014/main" val="725748532"/>
                  </a:ext>
                </a:extLst>
              </a:tr>
              <a:tr h="278133">
                <a:tc>
                  <a:txBody>
                    <a:bodyPr/>
                    <a:lstStyle/>
                    <a:p>
                      <a:pPr marL="285750" lvl="0" indent="-285750">
                        <a:buSzPct val="100000"/>
                        <a:buFont typeface="Arial" pitchFamily="34"/>
                        <a:buChar char="•"/>
                      </a:pPr>
                      <a:r>
                        <a:rPr lang="en-GB" sz="1200" dirty="0"/>
                        <a:t>Over 3 years old and less than 5 different consonant sounds produced on the Mini Speech Screen.</a:t>
                      </a:r>
                    </a:p>
                    <a:p>
                      <a:pPr marL="0" lvl="0" indent="0">
                        <a:buSzPct val="100000"/>
                        <a:buFont typeface="Arial" pitchFamily="34"/>
                        <a:buNone/>
                      </a:pPr>
                      <a:endParaRPr lang="en-GB" sz="1200" dirty="0"/>
                    </a:p>
                  </a:txBody>
                  <a:tcPr marL="68580" marR="68580" marT="34290" marB="34290"/>
                </a:tc>
                <a:extLst>
                  <a:ext uri="{0D108BD9-81ED-4DB2-BD59-A6C34878D82A}">
                    <a16:rowId xmlns:a16="http://schemas.microsoft.com/office/drawing/2014/main" val="1806637371"/>
                  </a:ext>
                </a:extLst>
              </a:tr>
              <a:tr h="278133">
                <a:tc>
                  <a:txBody>
                    <a:bodyPr/>
                    <a:lstStyle/>
                    <a:p>
                      <a:pPr marL="285750" lvl="0" indent="-285750">
                        <a:buSzPct val="100000"/>
                        <a:buFont typeface="Arial" pitchFamily="34"/>
                        <a:buChar char="•"/>
                      </a:pPr>
                      <a:r>
                        <a:rPr lang="en-GB" sz="1200" dirty="0"/>
                        <a:t>Over 3 years old and often does not repeat the words when asked (check words with a dash (-) on the Mini Speech Screen.</a:t>
                      </a:r>
                    </a:p>
                    <a:p>
                      <a:pPr marL="0" lvl="0" indent="0">
                        <a:buSzPct val="100000"/>
                        <a:buFont typeface="Arial" pitchFamily="34"/>
                        <a:buNone/>
                      </a:pPr>
                      <a:endParaRPr lang="en-GB" sz="1200" dirty="0"/>
                    </a:p>
                  </a:txBody>
                  <a:tcPr marL="68580" marR="68580" marT="34290" marB="34290"/>
                </a:tc>
                <a:extLst>
                  <a:ext uri="{0D108BD9-81ED-4DB2-BD59-A6C34878D82A}">
                    <a16:rowId xmlns:a16="http://schemas.microsoft.com/office/drawing/2014/main" val="3411928110"/>
                  </a:ext>
                </a:extLst>
              </a:tr>
              <a:tr h="278133">
                <a:tc>
                  <a:txBody>
                    <a:bodyPr/>
                    <a:lstStyle/>
                    <a:p>
                      <a:pPr marL="285750" lvl="0" indent="-285750">
                        <a:buSzPct val="100000"/>
                        <a:buFont typeface="Arial" pitchFamily="34"/>
                        <a:buChar char="•"/>
                      </a:pPr>
                      <a:r>
                        <a:rPr lang="en-GB" sz="1200" dirty="0"/>
                        <a:t>Over 4 years old and new people cannot understand most of the time.</a:t>
                      </a:r>
                    </a:p>
                    <a:p>
                      <a:pPr marL="0" lvl="0" indent="0">
                        <a:buSzPct val="100000"/>
                        <a:buFont typeface="Arial" pitchFamily="34"/>
                        <a:buNone/>
                      </a:pPr>
                      <a:endParaRPr lang="en-GB" sz="1200" dirty="0"/>
                    </a:p>
                  </a:txBody>
                  <a:tcPr marL="68580" marR="68580" marT="34290" marB="34290"/>
                </a:tc>
                <a:extLst>
                  <a:ext uri="{0D108BD9-81ED-4DB2-BD59-A6C34878D82A}">
                    <a16:rowId xmlns:a16="http://schemas.microsoft.com/office/drawing/2014/main" val="2972500689"/>
                  </a:ext>
                </a:extLst>
              </a:tr>
              <a:tr h="278133">
                <a:tc>
                  <a:txBody>
                    <a:bodyPr/>
                    <a:lstStyle/>
                    <a:p>
                      <a:pPr marL="285750" lvl="0" indent="-285750">
                        <a:buSzPct val="100000"/>
                        <a:buFont typeface="Arial" pitchFamily="34"/>
                        <a:buChar char="•"/>
                      </a:pPr>
                      <a:r>
                        <a:rPr lang="en-GB" sz="1200" dirty="0"/>
                        <a:t>Over 4 years old and does not repeat p, t, c/k, f, s  accurately as single sounds.</a:t>
                      </a:r>
                    </a:p>
                    <a:p>
                      <a:pPr marL="0" lvl="0" indent="0">
                        <a:buSzPct val="100000"/>
                        <a:buFont typeface="Arial" pitchFamily="34"/>
                        <a:buNone/>
                      </a:pPr>
                      <a:endParaRPr lang="en-GB" sz="1200" dirty="0"/>
                    </a:p>
                  </a:txBody>
                  <a:tcPr marL="68580" marR="68580" marT="34290" marB="34290"/>
                </a:tc>
                <a:extLst>
                  <a:ext uri="{0D108BD9-81ED-4DB2-BD59-A6C34878D82A}">
                    <a16:rowId xmlns:a16="http://schemas.microsoft.com/office/drawing/2014/main" val="129506860"/>
                  </a:ext>
                </a:extLst>
              </a:tr>
              <a:tr h="278133">
                <a:tc>
                  <a:txBody>
                    <a:bodyPr/>
                    <a:lstStyle/>
                    <a:p>
                      <a:pPr marL="285750" lvl="0" indent="-285750">
                        <a:buSzPct val="100000"/>
                        <a:buFont typeface="Arial" pitchFamily="34"/>
                        <a:buChar char="•"/>
                      </a:pPr>
                      <a:r>
                        <a:rPr lang="en-GB" sz="1200" dirty="0"/>
                        <a:t>Over 4 years and often did not say the words on their own (check words marked with * on the Mini Speech Screen).</a:t>
                      </a:r>
                    </a:p>
                    <a:p>
                      <a:pPr marL="0" lvl="0" indent="0">
                        <a:buSzPct val="100000"/>
                        <a:buFont typeface="Arial" pitchFamily="34"/>
                        <a:buNone/>
                      </a:pPr>
                      <a:endParaRPr lang="en-GB" sz="1200" dirty="0"/>
                    </a:p>
                  </a:txBody>
                  <a:tcPr marL="68580" marR="68580" marT="34290" marB="34290"/>
                </a:tc>
                <a:extLst>
                  <a:ext uri="{0D108BD9-81ED-4DB2-BD59-A6C34878D82A}">
                    <a16:rowId xmlns:a16="http://schemas.microsoft.com/office/drawing/2014/main" val="3799921044"/>
                  </a:ext>
                </a:extLst>
              </a:tr>
              <a:tr h="278133">
                <a:tc>
                  <a:txBody>
                    <a:bodyPr/>
                    <a:lstStyle/>
                    <a:p>
                      <a:pPr marL="285750" lvl="0" indent="-285750">
                        <a:buSzPct val="100000"/>
                        <a:buFont typeface="Arial" pitchFamily="34"/>
                        <a:buChar char="•"/>
                      </a:pPr>
                      <a:r>
                        <a:rPr lang="en-GB" sz="1200" dirty="0"/>
                        <a:t>Any age and always misses sounds off at the beginning of words e.g. ‘food’, -’odd’,    ‘duck’ – ‘</a:t>
                      </a:r>
                      <a:r>
                        <a:rPr lang="en-GB" sz="1200" dirty="0" err="1"/>
                        <a:t>uck</a:t>
                      </a:r>
                      <a:r>
                        <a:rPr lang="en-GB" sz="1200" dirty="0"/>
                        <a:t>’.</a:t>
                      </a:r>
                    </a:p>
                    <a:p>
                      <a:pPr marL="0" lvl="0" indent="0">
                        <a:buSzPct val="100000"/>
                        <a:buFont typeface="Arial" pitchFamily="34"/>
                        <a:buNone/>
                      </a:pPr>
                      <a:endParaRPr lang="en-GB" sz="1200" dirty="0"/>
                    </a:p>
                  </a:txBody>
                  <a:tcPr marL="68580" marR="68580" marT="34290" marB="34290"/>
                </a:tc>
                <a:extLst>
                  <a:ext uri="{0D108BD9-81ED-4DB2-BD59-A6C34878D82A}">
                    <a16:rowId xmlns:a16="http://schemas.microsoft.com/office/drawing/2014/main" val="791162238"/>
                  </a:ext>
                </a:extLst>
              </a:tr>
              <a:tr h="278133">
                <a:tc>
                  <a:txBody>
                    <a:bodyPr/>
                    <a:lstStyle/>
                    <a:p>
                      <a:pPr marL="285750" lvl="0" indent="-285750">
                        <a:buSzPct val="100000"/>
                        <a:buFont typeface="Arial" pitchFamily="34"/>
                        <a:buChar char="•"/>
                      </a:pPr>
                      <a:r>
                        <a:rPr lang="en-GB" sz="1200" dirty="0"/>
                        <a:t>Any age and always changes the sounds to c/k or g, e.g. ‘two’ – ‘coo’, ‘sea’ – ‘key’, ‘ball’ – ‘gall’.</a:t>
                      </a:r>
                    </a:p>
                    <a:p>
                      <a:pPr marL="0" lvl="0" indent="0">
                        <a:buSzPct val="100000"/>
                        <a:buFont typeface="Arial" pitchFamily="34"/>
                        <a:buNone/>
                      </a:pPr>
                      <a:endParaRPr lang="en-GB" sz="1200" dirty="0"/>
                    </a:p>
                  </a:txBody>
                  <a:tcPr marL="68580" marR="68580" marT="34290" marB="34290"/>
                </a:tc>
                <a:extLst>
                  <a:ext uri="{0D108BD9-81ED-4DB2-BD59-A6C34878D82A}">
                    <a16:rowId xmlns:a16="http://schemas.microsoft.com/office/drawing/2014/main" val="1156702455"/>
                  </a:ext>
                </a:extLst>
              </a:tr>
            </a:tbl>
          </a:graphicData>
        </a:graphic>
      </p:graphicFrame>
      <p:sp>
        <p:nvSpPr>
          <p:cNvPr id="4" name="TextBox 6">
            <a:extLst>
              <a:ext uri="{FF2B5EF4-FFF2-40B4-BE49-F238E27FC236}">
                <a16:creationId xmlns:a16="http://schemas.microsoft.com/office/drawing/2014/main" id="{ABCBB725-8AF5-6032-567A-9608261C208F}"/>
              </a:ext>
            </a:extLst>
          </p:cNvPr>
          <p:cNvSpPr txBox="1"/>
          <p:nvPr/>
        </p:nvSpPr>
        <p:spPr>
          <a:xfrm>
            <a:off x="462168" y="6396335"/>
            <a:ext cx="1068241" cy="461665"/>
          </a:xfrm>
          <a:prstGeom prst="rect">
            <a:avLst/>
          </a:prstGeom>
          <a:noFill/>
          <a:ln cap="flat">
            <a:noFill/>
          </a:ln>
        </p:spPr>
        <p:txBody>
          <a:bodyPr vert="horz" wrap="non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200" dirty="0">
                <a:hlinkClick r:id="rId2"/>
              </a:rPr>
              <a:t>Speech sounds</a:t>
            </a:r>
            <a:endParaRPr lang="en-GB" sz="1200" dirty="0">
              <a:solidFill>
                <a:srgbClr val="000000"/>
              </a:solidFill>
              <a:latin typeface="Aptos"/>
            </a:endParaRPr>
          </a:p>
          <a:p>
            <a:pPr defTabSz="685800">
              <a:defRPr sz="1800" b="0" i="0" u="none" strike="noStrike" kern="0" cap="none" spc="0" baseline="0">
                <a:solidFill>
                  <a:srgbClr val="000000"/>
                </a:solidFill>
                <a:uFillTx/>
              </a:defRPr>
            </a:pPr>
            <a:endParaRPr lang="en-GB" sz="1350" dirty="0">
              <a:solidFill>
                <a:srgbClr val="000000"/>
              </a:solidFill>
              <a:latin typeface="Apto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845A4-8734-F9AC-9276-FD8131412247}"/>
              </a:ext>
            </a:extLst>
          </p:cNvPr>
          <p:cNvSpPr txBox="1">
            <a:spLocks noGrp="1"/>
          </p:cNvSpPr>
          <p:nvPr>
            <p:ph type="title"/>
          </p:nvPr>
        </p:nvSpPr>
        <p:spPr/>
        <p:txBody>
          <a:bodyPr/>
          <a:lstStyle/>
          <a:p>
            <a:pPr lvl="0"/>
            <a:r>
              <a:rPr lang="en-GB"/>
              <a:t>Mini Speech Screen</a:t>
            </a:r>
          </a:p>
        </p:txBody>
      </p:sp>
      <p:pic>
        <p:nvPicPr>
          <p:cNvPr id="3" name="Content Placeholder 4">
            <a:extLst>
              <a:ext uri="{FF2B5EF4-FFF2-40B4-BE49-F238E27FC236}">
                <a16:creationId xmlns:a16="http://schemas.microsoft.com/office/drawing/2014/main" id="{60135772-3FD4-0797-563C-5B89FD62A61B}"/>
              </a:ext>
            </a:extLst>
          </p:cNvPr>
          <p:cNvPicPr>
            <a:picLocks noGrp="1" noChangeAspect="1"/>
          </p:cNvPicPr>
          <p:nvPr>
            <p:ph idx="1"/>
          </p:nvPr>
        </p:nvPicPr>
        <p:blipFill>
          <a:blip r:embed="rId2"/>
          <a:stretch>
            <a:fillRect/>
          </a:stretch>
        </p:blipFill>
        <p:spPr>
          <a:xfrm>
            <a:off x="501923" y="1843815"/>
            <a:ext cx="8566456" cy="4351576"/>
          </a:xfrm>
        </p:spPr>
      </p:pic>
      <p:sp>
        <p:nvSpPr>
          <p:cNvPr id="5" name="TextBox 6">
            <a:extLst>
              <a:ext uri="{FF2B5EF4-FFF2-40B4-BE49-F238E27FC236}">
                <a16:creationId xmlns:a16="http://schemas.microsoft.com/office/drawing/2014/main" id="{5FBE1E58-4095-44D4-1B4B-5EACE2B0D37C}"/>
              </a:ext>
            </a:extLst>
          </p:cNvPr>
          <p:cNvSpPr txBox="1"/>
          <p:nvPr/>
        </p:nvSpPr>
        <p:spPr>
          <a:xfrm>
            <a:off x="628650" y="6298639"/>
            <a:ext cx="1068241" cy="461665"/>
          </a:xfrm>
          <a:prstGeom prst="rect">
            <a:avLst/>
          </a:prstGeom>
          <a:noFill/>
          <a:ln cap="flat">
            <a:noFill/>
          </a:ln>
        </p:spPr>
        <p:txBody>
          <a:bodyPr vert="horz" wrap="non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200" dirty="0">
                <a:hlinkClick r:id="rId3"/>
              </a:rPr>
              <a:t>Speech sounds</a:t>
            </a:r>
            <a:endParaRPr lang="en-GB" sz="1200" dirty="0">
              <a:solidFill>
                <a:srgbClr val="000000"/>
              </a:solidFill>
              <a:latin typeface="Aptos"/>
            </a:endParaRPr>
          </a:p>
          <a:p>
            <a:pPr defTabSz="685800">
              <a:defRPr sz="1800" b="0" i="0" u="none" strike="noStrike" kern="0" cap="none" spc="0" baseline="0">
                <a:solidFill>
                  <a:srgbClr val="000000"/>
                </a:solidFill>
                <a:uFillTx/>
              </a:defRPr>
            </a:pPr>
            <a:endParaRPr lang="en-GB" sz="1350" dirty="0">
              <a:solidFill>
                <a:srgbClr val="000000"/>
              </a:solidFill>
              <a:latin typeface="Apto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F467D-C60F-FB9F-C7B9-9A968DEA0BBC}"/>
              </a:ext>
            </a:extLst>
          </p:cNvPr>
          <p:cNvSpPr txBox="1">
            <a:spLocks noGrp="1"/>
          </p:cNvSpPr>
          <p:nvPr>
            <p:ph type="title"/>
          </p:nvPr>
        </p:nvSpPr>
        <p:spPr/>
        <p:txBody>
          <a:bodyPr/>
          <a:lstStyle/>
          <a:p>
            <a:pPr lvl="0"/>
            <a:r>
              <a:rPr lang="en-GB"/>
              <a:t>The Cat and the Dog Test</a:t>
            </a:r>
          </a:p>
        </p:txBody>
      </p:sp>
      <p:pic>
        <p:nvPicPr>
          <p:cNvPr id="3" name="Content Placeholder 4">
            <a:extLst>
              <a:ext uri="{FF2B5EF4-FFF2-40B4-BE49-F238E27FC236}">
                <a16:creationId xmlns:a16="http://schemas.microsoft.com/office/drawing/2014/main" id="{9B6B561A-68BF-D4E4-D519-ED299CC51CF9}"/>
              </a:ext>
            </a:extLst>
          </p:cNvPr>
          <p:cNvPicPr>
            <a:picLocks noGrp="1" noChangeAspect="1"/>
          </p:cNvPicPr>
          <p:nvPr>
            <p:ph idx="1"/>
          </p:nvPr>
        </p:nvPicPr>
        <p:blipFill>
          <a:blip r:embed="rId2"/>
          <a:stretch>
            <a:fillRect/>
          </a:stretch>
        </p:blipFill>
        <p:spPr>
          <a:xfrm>
            <a:off x="402537" y="1903444"/>
            <a:ext cx="8620460" cy="4079913"/>
          </a:xfrm>
        </p:spPr>
      </p:pic>
      <p:sp>
        <p:nvSpPr>
          <p:cNvPr id="5" name="TextBox 6">
            <a:extLst>
              <a:ext uri="{FF2B5EF4-FFF2-40B4-BE49-F238E27FC236}">
                <a16:creationId xmlns:a16="http://schemas.microsoft.com/office/drawing/2014/main" id="{856F94A9-C5C6-FA8D-89DD-C8BA4CD660FA}"/>
              </a:ext>
            </a:extLst>
          </p:cNvPr>
          <p:cNvSpPr txBox="1"/>
          <p:nvPr/>
        </p:nvSpPr>
        <p:spPr>
          <a:xfrm>
            <a:off x="553277" y="6034410"/>
            <a:ext cx="1068241" cy="461665"/>
          </a:xfrm>
          <a:prstGeom prst="rect">
            <a:avLst/>
          </a:prstGeom>
          <a:noFill/>
          <a:ln cap="flat">
            <a:noFill/>
          </a:ln>
        </p:spPr>
        <p:txBody>
          <a:bodyPr vert="horz" wrap="non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200" dirty="0">
                <a:hlinkClick r:id="rId3"/>
              </a:rPr>
              <a:t>Speech sounds</a:t>
            </a:r>
            <a:endParaRPr lang="en-GB" sz="1200" dirty="0">
              <a:solidFill>
                <a:srgbClr val="000000"/>
              </a:solidFill>
              <a:latin typeface="Aptos"/>
            </a:endParaRPr>
          </a:p>
          <a:p>
            <a:pPr defTabSz="685800">
              <a:defRPr sz="1800" b="0" i="0" u="none" strike="noStrike" kern="0" cap="none" spc="0" baseline="0">
                <a:solidFill>
                  <a:srgbClr val="000000"/>
                </a:solidFill>
                <a:uFillTx/>
              </a:defRPr>
            </a:pPr>
            <a:endParaRPr lang="en-GB" sz="1350" dirty="0">
              <a:solidFill>
                <a:srgbClr val="000000"/>
              </a:solidFill>
              <a:latin typeface="Apto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9114C-D26F-4C04-798B-30ED631C86B8}"/>
              </a:ext>
            </a:extLst>
          </p:cNvPr>
          <p:cNvSpPr txBox="1">
            <a:spLocks noGrp="1"/>
          </p:cNvSpPr>
          <p:nvPr>
            <p:ph type="title"/>
          </p:nvPr>
        </p:nvSpPr>
        <p:spPr>
          <a:xfrm>
            <a:off x="628650" y="1377368"/>
            <a:ext cx="7886700" cy="634049"/>
          </a:xfrm>
        </p:spPr>
        <p:txBody>
          <a:bodyPr/>
          <a:lstStyle/>
          <a:p>
            <a:pPr lvl="0"/>
            <a:r>
              <a:rPr lang="en-GB" dirty="0"/>
              <a:t>When to refer for speech difficulties</a:t>
            </a:r>
          </a:p>
        </p:txBody>
      </p:sp>
      <p:pic>
        <p:nvPicPr>
          <p:cNvPr id="3" name="Content Placeholder 4">
            <a:extLst>
              <a:ext uri="{FF2B5EF4-FFF2-40B4-BE49-F238E27FC236}">
                <a16:creationId xmlns:a16="http://schemas.microsoft.com/office/drawing/2014/main" id="{E77E1BB3-69E6-2B95-0961-F12843A2B995}"/>
              </a:ext>
            </a:extLst>
          </p:cNvPr>
          <p:cNvPicPr>
            <a:picLocks noGrp="1" noChangeAspect="1"/>
          </p:cNvPicPr>
          <p:nvPr>
            <p:ph idx="1"/>
          </p:nvPr>
        </p:nvPicPr>
        <p:blipFill>
          <a:blip r:embed="rId2"/>
          <a:stretch>
            <a:fillRect/>
          </a:stretch>
        </p:blipFill>
        <p:spPr>
          <a:xfrm>
            <a:off x="655454" y="2339966"/>
            <a:ext cx="7866731" cy="4091507"/>
          </a:xfrm>
        </p:spPr>
      </p:pic>
      <p:sp>
        <p:nvSpPr>
          <p:cNvPr id="4" name="TextBox 5">
            <a:extLst>
              <a:ext uri="{FF2B5EF4-FFF2-40B4-BE49-F238E27FC236}">
                <a16:creationId xmlns:a16="http://schemas.microsoft.com/office/drawing/2014/main" id="{8429F114-2EBA-2FE4-67D2-1ED16B833115}"/>
              </a:ext>
            </a:extLst>
          </p:cNvPr>
          <p:cNvSpPr txBox="1"/>
          <p:nvPr/>
        </p:nvSpPr>
        <p:spPr>
          <a:xfrm>
            <a:off x="766972" y="6399576"/>
            <a:ext cx="1068241" cy="461665"/>
          </a:xfrm>
          <a:prstGeom prst="rect">
            <a:avLst/>
          </a:prstGeom>
          <a:noFill/>
          <a:ln cap="flat">
            <a:noFill/>
          </a:ln>
        </p:spPr>
        <p:txBody>
          <a:bodyPr vert="horz" wrap="non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200" dirty="0">
                <a:hlinkClick r:id="rId3"/>
              </a:rPr>
              <a:t>Speech sounds</a:t>
            </a:r>
            <a:endParaRPr lang="en-GB" sz="1200" dirty="0">
              <a:solidFill>
                <a:srgbClr val="000000"/>
              </a:solidFill>
              <a:latin typeface="Aptos"/>
            </a:endParaRPr>
          </a:p>
          <a:p>
            <a:pPr defTabSz="685800">
              <a:defRPr sz="1800" b="0" i="0" u="none" strike="noStrike" kern="0" cap="none" spc="0" baseline="0">
                <a:solidFill>
                  <a:srgbClr val="000000"/>
                </a:solidFill>
                <a:uFillTx/>
              </a:defRPr>
            </a:pPr>
            <a:endParaRPr lang="en-GB" sz="1350" dirty="0">
              <a:solidFill>
                <a:srgbClr val="000000"/>
              </a:solidFill>
              <a:latin typeface="Apto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66472-2366-685F-8A84-97B035CD5060}"/>
              </a:ext>
            </a:extLst>
          </p:cNvPr>
          <p:cNvSpPr txBox="1">
            <a:spLocks noGrp="1"/>
          </p:cNvSpPr>
          <p:nvPr>
            <p:ph type="title"/>
          </p:nvPr>
        </p:nvSpPr>
        <p:spPr/>
        <p:txBody>
          <a:bodyPr/>
          <a:lstStyle/>
          <a:p>
            <a:pPr lvl="0"/>
            <a:r>
              <a:rPr lang="en-GB"/>
              <a:t>Also consider</a:t>
            </a:r>
          </a:p>
        </p:txBody>
      </p:sp>
      <p:pic>
        <p:nvPicPr>
          <p:cNvPr id="3" name="Content Placeholder 4">
            <a:extLst>
              <a:ext uri="{FF2B5EF4-FFF2-40B4-BE49-F238E27FC236}">
                <a16:creationId xmlns:a16="http://schemas.microsoft.com/office/drawing/2014/main" id="{2D455AE4-D91E-FDCC-121A-9DCF7EFB471B}"/>
              </a:ext>
            </a:extLst>
          </p:cNvPr>
          <p:cNvPicPr>
            <a:picLocks noGrp="1" noChangeAspect="1"/>
          </p:cNvPicPr>
          <p:nvPr>
            <p:ph idx="1"/>
          </p:nvPr>
        </p:nvPicPr>
        <p:blipFill>
          <a:blip r:embed="rId2"/>
          <a:stretch>
            <a:fillRect/>
          </a:stretch>
        </p:blipFill>
        <p:spPr>
          <a:xfrm>
            <a:off x="167315" y="1855048"/>
            <a:ext cx="8981694" cy="3618100"/>
          </a:xfrm>
        </p:spPr>
      </p:pic>
      <p:sp>
        <p:nvSpPr>
          <p:cNvPr id="4" name="TextBox 6">
            <a:extLst>
              <a:ext uri="{FF2B5EF4-FFF2-40B4-BE49-F238E27FC236}">
                <a16:creationId xmlns:a16="http://schemas.microsoft.com/office/drawing/2014/main" id="{183478E6-5AEC-DB38-735A-8BA32BFA67A1}"/>
              </a:ext>
            </a:extLst>
          </p:cNvPr>
          <p:cNvSpPr txBox="1"/>
          <p:nvPr/>
        </p:nvSpPr>
        <p:spPr>
          <a:xfrm>
            <a:off x="297613" y="5473148"/>
            <a:ext cx="1068241" cy="461665"/>
          </a:xfrm>
          <a:prstGeom prst="rect">
            <a:avLst/>
          </a:prstGeom>
          <a:noFill/>
          <a:ln cap="flat">
            <a:noFill/>
          </a:ln>
        </p:spPr>
        <p:txBody>
          <a:bodyPr vert="horz" wrap="non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200" dirty="0">
                <a:hlinkClick r:id="rId3"/>
              </a:rPr>
              <a:t>Speech sounds</a:t>
            </a:r>
            <a:endParaRPr lang="en-GB" sz="1200" dirty="0">
              <a:solidFill>
                <a:schemeClr val="accent1"/>
              </a:solidFill>
              <a:latin typeface="Aptos"/>
            </a:endParaRPr>
          </a:p>
          <a:p>
            <a:pPr defTabSz="685800">
              <a:defRPr sz="1800" b="0" i="0" u="none" strike="noStrike" kern="0" cap="none" spc="0" baseline="0">
                <a:solidFill>
                  <a:srgbClr val="000000"/>
                </a:solidFill>
                <a:uFillTx/>
              </a:defRPr>
            </a:pPr>
            <a:endParaRPr lang="en-GB" sz="1350" dirty="0">
              <a:solidFill>
                <a:srgbClr val="000000"/>
              </a:solidFill>
              <a:latin typeface="Apto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97DC4-FC64-0FAF-C8AD-A76EF2B9DEFD}"/>
              </a:ext>
            </a:extLst>
          </p:cNvPr>
          <p:cNvSpPr txBox="1">
            <a:spLocks noGrp="1"/>
          </p:cNvSpPr>
          <p:nvPr>
            <p:ph type="title"/>
          </p:nvPr>
        </p:nvSpPr>
        <p:spPr>
          <a:xfrm>
            <a:off x="1853946" y="445273"/>
            <a:ext cx="7886700" cy="634049"/>
          </a:xfrm>
        </p:spPr>
        <p:txBody>
          <a:bodyPr anchorCtr="1"/>
          <a:lstStyle/>
          <a:p>
            <a:pPr lvl="0" algn="ctr"/>
            <a:r>
              <a:rPr lang="en-GB" sz="3000" dirty="0"/>
              <a:t>Related documents and </a:t>
            </a:r>
            <a:br>
              <a:rPr lang="en-GB" sz="3000" dirty="0"/>
            </a:br>
            <a:r>
              <a:rPr lang="en-GB" sz="3000" dirty="0"/>
              <a:t>training</a:t>
            </a:r>
          </a:p>
        </p:txBody>
      </p:sp>
      <p:sp>
        <p:nvSpPr>
          <p:cNvPr id="3" name="Content Placeholder 2">
            <a:extLst>
              <a:ext uri="{FF2B5EF4-FFF2-40B4-BE49-F238E27FC236}">
                <a16:creationId xmlns:a16="http://schemas.microsoft.com/office/drawing/2014/main" id="{9C601547-3E67-2556-B069-2CD13D68A318}"/>
              </a:ext>
            </a:extLst>
          </p:cNvPr>
          <p:cNvSpPr txBox="1">
            <a:spLocks noGrp="1"/>
          </p:cNvSpPr>
          <p:nvPr>
            <p:ph idx="1"/>
          </p:nvPr>
        </p:nvSpPr>
        <p:spPr>
          <a:xfrm>
            <a:off x="347472" y="1303765"/>
            <a:ext cx="8412480" cy="4743202"/>
          </a:xfrm>
        </p:spPr>
        <p:txBody>
          <a:bodyPr/>
          <a:lstStyle/>
          <a:p>
            <a:pPr lvl="0"/>
            <a:r>
              <a:rPr lang="en-GB" sz="1800" b="1" dirty="0"/>
              <a:t>Early Talk Boost </a:t>
            </a:r>
          </a:p>
          <a:p>
            <a:pPr marL="0" lvl="0" indent="0">
              <a:buNone/>
            </a:pPr>
            <a:r>
              <a:rPr lang="en-GB" sz="1200" dirty="0">
                <a:hlinkClick r:id="rId2"/>
              </a:rPr>
              <a:t>Early Talk Boost - Speech and Language UK: Changing young lives</a:t>
            </a:r>
            <a:endParaRPr lang="en-GB" sz="1800" dirty="0"/>
          </a:p>
          <a:p>
            <a:r>
              <a:rPr lang="en-GB" sz="1800" b="1" dirty="0"/>
              <a:t>Tiny Happy People</a:t>
            </a:r>
          </a:p>
          <a:p>
            <a:pPr marL="0" indent="0">
              <a:buNone/>
            </a:pPr>
            <a:r>
              <a:rPr lang="en-GB" sz="1200" dirty="0">
                <a:hlinkClick r:id="rId3"/>
              </a:rPr>
              <a:t>Tiny Happy People - Tips and advice for children's speech and language</a:t>
            </a:r>
            <a:endParaRPr lang="en-GB" sz="1800" b="1" dirty="0"/>
          </a:p>
          <a:p>
            <a:r>
              <a:rPr lang="en-GB" sz="1800" b="1" dirty="0"/>
              <a:t>Supporting and developing vocabulary and concepts in the early years</a:t>
            </a:r>
          </a:p>
          <a:p>
            <a:pPr marL="0" indent="0">
              <a:buNone/>
            </a:pPr>
            <a:r>
              <a:rPr lang="en-GB" sz="1200" dirty="0">
                <a:solidFill>
                  <a:schemeClr val="accent1"/>
                </a:solidFill>
                <a:hlinkClick r:id="rId4">
                  <a:extLst>
                    <a:ext uri="{A12FA001-AC4F-418D-AE19-62706E023703}">
                      <ahyp:hlinkClr xmlns:ahyp="http://schemas.microsoft.com/office/drawing/2018/hyperlinkcolor" val="tx"/>
                    </a:ext>
                  </a:extLst>
                </a:hlinkClick>
              </a:rPr>
              <a:t>Supporting and Developing Vocabulary and Concepts in the Early Years training video – YouTube</a:t>
            </a:r>
            <a:endParaRPr lang="en-GB" sz="1200" dirty="0">
              <a:solidFill>
                <a:schemeClr val="accent1"/>
              </a:solidFill>
            </a:endParaRPr>
          </a:p>
          <a:p>
            <a:pPr lvl="0"/>
            <a:r>
              <a:rPr lang="en-GB" sz="1800" b="1" dirty="0"/>
              <a:t>The Communication Tree </a:t>
            </a:r>
          </a:p>
          <a:p>
            <a:pPr marL="0" lvl="0" indent="0">
              <a:buNone/>
            </a:pPr>
            <a:r>
              <a:rPr lang="en-GB" sz="1200" dirty="0">
                <a:solidFill>
                  <a:schemeClr val="accent1"/>
                </a:solidFill>
                <a:hlinkClick r:id="rId5">
                  <a:extLst>
                    <a:ext uri="{A12FA001-AC4F-418D-AE19-62706E023703}">
                      <ahyp:hlinkClr xmlns:ahyp="http://schemas.microsoft.com/office/drawing/2018/hyperlinkcolor" val="tx"/>
                    </a:ext>
                  </a:extLst>
                </a:hlinkClick>
              </a:rPr>
              <a:t>14269.pdf</a:t>
            </a:r>
            <a:endParaRPr lang="en-GB" sz="1800" dirty="0">
              <a:solidFill>
                <a:schemeClr val="accent1"/>
              </a:solidFill>
            </a:endParaRPr>
          </a:p>
          <a:p>
            <a:pPr lvl="0"/>
            <a:r>
              <a:rPr lang="en-GB" sz="1800" b="1" dirty="0"/>
              <a:t>Supporting children with selective mutism </a:t>
            </a:r>
          </a:p>
          <a:p>
            <a:pPr marL="0" indent="0">
              <a:buNone/>
            </a:pPr>
            <a:r>
              <a:rPr lang="en-GB" sz="1200" dirty="0">
                <a:solidFill>
                  <a:schemeClr val="accent1"/>
                </a:solidFill>
                <a:hlinkClick r:id="rId6">
                  <a:extLst>
                    <a:ext uri="{A12FA001-AC4F-418D-AE19-62706E023703}">
                      <ahyp:hlinkClr xmlns:ahyp="http://schemas.microsoft.com/office/drawing/2018/hyperlinkcolor" val="tx"/>
                    </a:ext>
                  </a:extLst>
                </a:hlinkClick>
              </a:rPr>
              <a:t>Supporting Children with Selective Mutism</a:t>
            </a:r>
            <a:endParaRPr lang="en-GB" sz="1800" dirty="0">
              <a:solidFill>
                <a:schemeClr val="accent1"/>
              </a:solidFill>
            </a:endParaRPr>
          </a:p>
          <a:p>
            <a:pPr lvl="0"/>
            <a:r>
              <a:rPr lang="en-GB" sz="1800" b="1" dirty="0"/>
              <a:t>Attention and listening </a:t>
            </a:r>
          </a:p>
          <a:p>
            <a:pPr marL="0" indent="0">
              <a:buNone/>
            </a:pPr>
            <a:r>
              <a:rPr lang="en-GB" sz="1200" dirty="0">
                <a:solidFill>
                  <a:schemeClr val="accent1"/>
                </a:solidFill>
                <a:hlinkClick r:id="rId7">
                  <a:extLst>
                    <a:ext uri="{A12FA001-AC4F-418D-AE19-62706E023703}">
                      <ahyp:hlinkClr xmlns:ahyp="http://schemas.microsoft.com/office/drawing/2018/hyperlinkcolor" val="tx"/>
                    </a:ext>
                  </a:extLst>
                </a:hlinkClick>
              </a:rPr>
              <a:t>Attention &amp; Listening 1 training video</a:t>
            </a:r>
            <a:endParaRPr lang="en-GB" sz="1200" dirty="0">
              <a:solidFill>
                <a:schemeClr val="accent1"/>
              </a:solidFill>
            </a:endParaRPr>
          </a:p>
          <a:p>
            <a:pPr lvl="0"/>
            <a:r>
              <a:rPr lang="en-GB" sz="1800" b="1" dirty="0"/>
              <a:t>Games for attention and listening</a:t>
            </a:r>
          </a:p>
          <a:p>
            <a:pPr marL="0" indent="0">
              <a:buNone/>
            </a:pPr>
            <a:r>
              <a:rPr lang="en-GB" sz="1200" dirty="0">
                <a:solidFill>
                  <a:schemeClr val="accent1"/>
                </a:solidFill>
                <a:hlinkClick r:id="rId8">
                  <a:extLst>
                    <a:ext uri="{A12FA001-AC4F-418D-AE19-62706E023703}">
                      <ahyp:hlinkClr xmlns:ahyp="http://schemas.microsoft.com/office/drawing/2018/hyperlinkcolor" val="tx"/>
                    </a:ext>
                  </a:extLst>
                </a:hlinkClick>
              </a:rPr>
              <a:t>14006.pdf</a:t>
            </a:r>
            <a:endParaRPr lang="en-GB" sz="1200" dirty="0">
              <a:solidFill>
                <a:schemeClr val="accent1"/>
              </a:solidFill>
            </a:endParaRPr>
          </a:p>
          <a:p>
            <a:pPr marL="0" lvl="0" indent="0">
              <a:buNone/>
            </a:pPr>
            <a:endParaRPr lang="en-GB" sz="1200" dirty="0"/>
          </a:p>
          <a:p>
            <a:pPr marL="0" indent="0">
              <a:buNone/>
            </a:pPr>
            <a:endParaRPr lang="en-GB"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DFFB8-A07F-013A-E4A2-5C9CFAECE5F3}"/>
              </a:ext>
            </a:extLst>
          </p:cNvPr>
          <p:cNvSpPr>
            <a:spLocks noGrp="1"/>
          </p:cNvSpPr>
          <p:nvPr>
            <p:ph type="ctrTitle"/>
          </p:nvPr>
        </p:nvSpPr>
        <p:spPr>
          <a:xfrm>
            <a:off x="288235" y="1128989"/>
            <a:ext cx="7772400" cy="2387600"/>
          </a:xfrm>
        </p:spPr>
        <p:txBody>
          <a:bodyPr/>
          <a:lstStyle/>
          <a:p>
            <a:pPr algn="ctr"/>
            <a:r>
              <a:rPr lang="en-US" dirty="0"/>
              <a:t>Early Communication Screening Tool – What next?</a:t>
            </a:r>
          </a:p>
        </p:txBody>
      </p:sp>
      <p:sp>
        <p:nvSpPr>
          <p:cNvPr id="3" name="Subtitle 2">
            <a:extLst>
              <a:ext uri="{FF2B5EF4-FFF2-40B4-BE49-F238E27FC236}">
                <a16:creationId xmlns:a16="http://schemas.microsoft.com/office/drawing/2014/main" id="{63A6C697-4BB9-E466-B0F7-8BB1F24124E0}"/>
              </a:ext>
            </a:extLst>
          </p:cNvPr>
          <p:cNvSpPr>
            <a:spLocks noGrp="1"/>
          </p:cNvSpPr>
          <p:nvPr>
            <p:ph type="subTitle" idx="1"/>
          </p:nvPr>
        </p:nvSpPr>
        <p:spPr>
          <a:xfrm>
            <a:off x="288235" y="3516589"/>
            <a:ext cx="7772400" cy="1655762"/>
          </a:xfrm>
        </p:spPr>
        <p:txBody>
          <a:bodyPr>
            <a:normAutofit fontScale="92500" lnSpcReduction="20000"/>
          </a:bodyPr>
          <a:lstStyle/>
          <a:p>
            <a:pPr algn="ctr"/>
            <a:r>
              <a:rPr lang="en-US" b="1" dirty="0"/>
              <a:t>Documents referenced:</a:t>
            </a:r>
          </a:p>
          <a:p>
            <a:pPr algn="ctr"/>
            <a:r>
              <a:rPr lang="en-GB" sz="2000" dirty="0">
                <a:hlinkClick r:id="rId2">
                  <a:extLst>
                    <a:ext uri="{A12FA001-AC4F-418D-AE19-62706E023703}">
                      <ahyp:hlinkClr xmlns:ahyp="http://schemas.microsoft.com/office/drawing/2018/hyperlinkcolor" val="tx"/>
                    </a:ext>
                  </a:extLst>
                </a:hlinkClick>
              </a:rPr>
              <a:t>Development Matters - Non-statutory curriculum guidance for the early years foundation stage</a:t>
            </a:r>
            <a:endParaRPr lang="en-GB" sz="2000" dirty="0"/>
          </a:p>
          <a:p>
            <a:pPr algn="ctr"/>
            <a:r>
              <a:rPr lang="en-GB" sz="2000" dirty="0">
                <a:hlinkClick r:id="rId3">
                  <a:extLst>
                    <a:ext uri="{A12FA001-AC4F-418D-AE19-62706E023703}">
                      <ahyp:hlinkClr xmlns:ahyp="http://schemas.microsoft.com/office/drawing/2018/hyperlinkcolor" val="tx"/>
                    </a:ext>
                  </a:extLst>
                </a:hlinkClick>
              </a:rPr>
              <a:t>Letters_and_Sounds_-_DFES-00281-2007.pdf</a:t>
            </a:r>
            <a:endParaRPr lang="en-GB" sz="2000" dirty="0"/>
          </a:p>
          <a:p>
            <a:r>
              <a:rPr lang="en-GB" sz="2000"/>
              <a:t>                                           (</a:t>
            </a:r>
            <a:r>
              <a:rPr lang="en-GB" sz="2000" dirty="0"/>
              <a:t>Phase 1 only)</a:t>
            </a:r>
            <a:endParaRPr lang="en-US" sz="2000" dirty="0"/>
          </a:p>
        </p:txBody>
      </p:sp>
      <p:sp>
        <p:nvSpPr>
          <p:cNvPr id="4" name="TextBox 3">
            <a:extLst>
              <a:ext uri="{FF2B5EF4-FFF2-40B4-BE49-F238E27FC236}">
                <a16:creationId xmlns:a16="http://schemas.microsoft.com/office/drawing/2014/main" id="{FDB9C36B-126F-8F98-2B34-E3E65C61535D}"/>
              </a:ext>
            </a:extLst>
          </p:cNvPr>
          <p:cNvSpPr txBox="1"/>
          <p:nvPr/>
        </p:nvSpPr>
        <p:spPr>
          <a:xfrm>
            <a:off x="7270469" y="6347791"/>
            <a:ext cx="1694631" cy="369332"/>
          </a:xfrm>
          <a:prstGeom prst="rect">
            <a:avLst/>
          </a:prstGeom>
          <a:noFill/>
        </p:spPr>
        <p:txBody>
          <a:bodyPr wrap="none" rtlCol="0">
            <a:spAutoFit/>
          </a:bodyPr>
          <a:lstStyle/>
          <a:p>
            <a:r>
              <a:rPr lang="en-GB" dirty="0">
                <a:solidFill>
                  <a:schemeClr val="bg1"/>
                </a:solidFill>
              </a:rPr>
              <a:t>November 2024</a:t>
            </a:r>
          </a:p>
        </p:txBody>
      </p:sp>
      <p:sp>
        <p:nvSpPr>
          <p:cNvPr id="5" name="TextBox 4">
            <a:extLst>
              <a:ext uri="{FF2B5EF4-FFF2-40B4-BE49-F238E27FC236}">
                <a16:creationId xmlns:a16="http://schemas.microsoft.com/office/drawing/2014/main" id="{EE166D1E-8DFA-65DA-D76A-8A9FA4A9C7EB}"/>
              </a:ext>
            </a:extLst>
          </p:cNvPr>
          <p:cNvSpPr txBox="1"/>
          <p:nvPr/>
        </p:nvSpPr>
        <p:spPr>
          <a:xfrm>
            <a:off x="288235" y="6440557"/>
            <a:ext cx="3390159" cy="646331"/>
          </a:xfrm>
          <a:prstGeom prst="rect">
            <a:avLst/>
          </a:prstGeom>
          <a:noFill/>
        </p:spPr>
        <p:txBody>
          <a:bodyPr wrap="none" rtlCol="0">
            <a:spAutoFit/>
          </a:bodyPr>
          <a:lstStyle/>
          <a:p>
            <a:r>
              <a:rPr lang="en-GB" dirty="0">
                <a:hlinkClick r:id="rId4"/>
              </a:rPr>
              <a:t>Beverley.jones@shropshire.gov.uk</a:t>
            </a:r>
            <a:endParaRPr lang="en-GB" dirty="0"/>
          </a:p>
          <a:p>
            <a:endParaRPr lang="en-GB" dirty="0"/>
          </a:p>
        </p:txBody>
      </p:sp>
    </p:spTree>
    <p:extLst>
      <p:ext uri="{BB962C8B-B14F-4D97-AF65-F5344CB8AC3E}">
        <p14:creationId xmlns:p14="http://schemas.microsoft.com/office/powerpoint/2010/main" val="1957161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E07CE-856D-2850-3D6E-E9A4BC7EECBA}"/>
              </a:ext>
            </a:extLst>
          </p:cNvPr>
          <p:cNvSpPr txBox="1">
            <a:spLocks noGrp="1"/>
          </p:cNvSpPr>
          <p:nvPr>
            <p:ph type="title"/>
          </p:nvPr>
        </p:nvSpPr>
        <p:spPr/>
        <p:txBody>
          <a:bodyPr/>
          <a:lstStyle/>
          <a:p>
            <a:endParaRPr lang="en-GB"/>
          </a:p>
        </p:txBody>
      </p:sp>
      <p:graphicFrame>
        <p:nvGraphicFramePr>
          <p:cNvPr id="3" name="Content Placeholder 3">
            <a:extLst>
              <a:ext uri="{FF2B5EF4-FFF2-40B4-BE49-F238E27FC236}">
                <a16:creationId xmlns:a16="http://schemas.microsoft.com/office/drawing/2014/main" id="{2BC07708-09E6-4B29-E14E-E1EAF11E4C74}"/>
              </a:ext>
            </a:extLst>
          </p:cNvPr>
          <p:cNvGraphicFramePr>
            <a:graphicFrameLocks noGrp="1"/>
          </p:cNvGraphicFramePr>
          <p:nvPr>
            <p:ph idx="1"/>
            <p:extLst>
              <p:ext uri="{D42A27DB-BD31-4B8C-83A1-F6EECF244321}">
                <p14:modId xmlns:p14="http://schemas.microsoft.com/office/powerpoint/2010/main" val="2958143294"/>
              </p:ext>
            </p:extLst>
          </p:nvPr>
        </p:nvGraphicFramePr>
        <p:xfrm>
          <a:off x="0" y="-46382"/>
          <a:ext cx="9190382" cy="7658491"/>
        </p:xfrm>
        <a:graphic>
          <a:graphicData uri="http://schemas.openxmlformats.org/drawingml/2006/table">
            <a:tbl>
              <a:tblPr firstRow="1" bandRow="1">
                <a:effectLst/>
                <a:tableStyleId>{5C22544A-7EE6-4342-B048-85BDC9FD1C3A}</a:tableStyleId>
              </a:tblPr>
              <a:tblGrid>
                <a:gridCol w="466187">
                  <a:extLst>
                    <a:ext uri="{9D8B030D-6E8A-4147-A177-3AD203B41FA5}">
                      <a16:colId xmlns:a16="http://schemas.microsoft.com/office/drawing/2014/main" val="3491413901"/>
                    </a:ext>
                  </a:extLst>
                </a:gridCol>
                <a:gridCol w="1028750">
                  <a:extLst>
                    <a:ext uri="{9D8B030D-6E8A-4147-A177-3AD203B41FA5}">
                      <a16:colId xmlns:a16="http://schemas.microsoft.com/office/drawing/2014/main" val="195683549"/>
                    </a:ext>
                  </a:extLst>
                </a:gridCol>
                <a:gridCol w="1744972">
                  <a:extLst>
                    <a:ext uri="{9D8B030D-6E8A-4147-A177-3AD203B41FA5}">
                      <a16:colId xmlns:a16="http://schemas.microsoft.com/office/drawing/2014/main" val="1476433543"/>
                    </a:ext>
                  </a:extLst>
                </a:gridCol>
                <a:gridCol w="2112069">
                  <a:extLst>
                    <a:ext uri="{9D8B030D-6E8A-4147-A177-3AD203B41FA5}">
                      <a16:colId xmlns:a16="http://schemas.microsoft.com/office/drawing/2014/main" val="3738721445"/>
                    </a:ext>
                  </a:extLst>
                </a:gridCol>
                <a:gridCol w="1409066">
                  <a:extLst>
                    <a:ext uri="{9D8B030D-6E8A-4147-A177-3AD203B41FA5}">
                      <a16:colId xmlns:a16="http://schemas.microsoft.com/office/drawing/2014/main" val="674164435"/>
                    </a:ext>
                  </a:extLst>
                </a:gridCol>
                <a:gridCol w="2429338">
                  <a:extLst>
                    <a:ext uri="{9D8B030D-6E8A-4147-A177-3AD203B41FA5}">
                      <a16:colId xmlns:a16="http://schemas.microsoft.com/office/drawing/2014/main" val="1609504195"/>
                    </a:ext>
                  </a:extLst>
                </a:gridCol>
              </a:tblGrid>
              <a:tr h="608972">
                <a:tc rowSpan="9">
                  <a:txBody>
                    <a:bodyPr/>
                    <a:lstStyle/>
                    <a:p>
                      <a:pPr marL="0" marR="0" lvl="0" indent="0" algn="ctr" defTabSz="914400" rtl="0" fontAlgn="auto" hangingPunct="1">
                        <a:lnSpc>
                          <a:spcPct val="100000"/>
                        </a:lnSpc>
                        <a:spcBef>
                          <a:spcPts val="0"/>
                        </a:spcBef>
                        <a:spcAft>
                          <a:spcPts val="0"/>
                        </a:spcAft>
                        <a:buNone/>
                        <a:tabLst/>
                      </a:pPr>
                      <a:r>
                        <a:rPr lang="en-GB" sz="1600" dirty="0"/>
                        <a:t>24 – 29 months of age</a:t>
                      </a:r>
                    </a:p>
                  </a:txBody>
                  <a:tcPr marL="68580" marR="68580" marT="34290" marB="34290" vert="vert270"/>
                </a:tc>
                <a:tc gridSpan="2">
                  <a:txBody>
                    <a:bodyPr/>
                    <a:lstStyle/>
                    <a:p>
                      <a:pPr lvl="0" algn="ctr"/>
                      <a:r>
                        <a:rPr lang="en-GB" sz="1600" dirty="0"/>
                        <a:t>Does the child ..?</a:t>
                      </a:r>
                    </a:p>
                  </a:txBody>
                  <a:tcPr marL="68580" marR="68580" marT="34290" marB="34290"/>
                </a:tc>
                <a:tc hMerge="1">
                  <a:txBody>
                    <a:bodyPr/>
                    <a:lstStyle/>
                    <a:p>
                      <a:endParaRPr lang="en-GB"/>
                    </a:p>
                  </a:txBody>
                  <a:tcPr/>
                </a:tc>
                <a:tc>
                  <a:txBody>
                    <a:bodyPr/>
                    <a:lstStyle/>
                    <a:p>
                      <a:pPr lvl="0" algn="ctr"/>
                      <a:r>
                        <a:rPr lang="en-GB" sz="1600" dirty="0"/>
                        <a:t>Suggested</a:t>
                      </a:r>
                    </a:p>
                    <a:p>
                      <a:pPr lvl="0" algn="ctr"/>
                      <a:r>
                        <a:rPr lang="en-GB" sz="1600" dirty="0"/>
                        <a:t>storybook / rhyme</a:t>
                      </a:r>
                    </a:p>
                  </a:txBody>
                  <a:tcPr marL="68580" marR="68580" marT="34290" marB="34290"/>
                </a:tc>
                <a:tc>
                  <a:txBody>
                    <a:bodyPr/>
                    <a:lstStyle/>
                    <a:p>
                      <a:pPr lvl="0" algn="ctr"/>
                      <a:r>
                        <a:rPr lang="en-GB" sz="1600" dirty="0"/>
                        <a:t>Letters and Sounds : Phase 1</a:t>
                      </a:r>
                    </a:p>
                  </a:txBody>
                  <a:tcPr marL="68580" marR="68580" marT="34290" marB="34290"/>
                </a:tc>
                <a:tc>
                  <a:txBody>
                    <a:bodyPr/>
                    <a:lstStyle/>
                    <a:p>
                      <a:pPr lvl="0" algn="ctr"/>
                      <a:r>
                        <a:rPr lang="en-GB" sz="1600" dirty="0"/>
                        <a:t>Development Matters</a:t>
                      </a:r>
                    </a:p>
                    <a:p>
                      <a:pPr lvl="0" algn="ctr"/>
                      <a:r>
                        <a:rPr lang="en-GB" sz="1600" dirty="0"/>
                        <a:t>guidance</a:t>
                      </a:r>
                    </a:p>
                  </a:txBody>
                  <a:tcPr marL="68580" marR="68580" marT="34290" marB="34290"/>
                </a:tc>
                <a:extLst>
                  <a:ext uri="{0D108BD9-81ED-4DB2-BD59-A6C34878D82A}">
                    <a16:rowId xmlns:a16="http://schemas.microsoft.com/office/drawing/2014/main" val="2632091033"/>
                  </a:ext>
                </a:extLst>
              </a:tr>
              <a:tr h="943487">
                <a:tc vMerge="1">
                  <a:txBody>
                    <a:bodyPr/>
                    <a:lstStyle/>
                    <a:p>
                      <a:endParaRPr lang="en-GB"/>
                    </a:p>
                  </a:txBody>
                  <a:tcPr/>
                </a:tc>
                <a:tc>
                  <a:txBody>
                    <a:bodyPr/>
                    <a:lstStyle/>
                    <a:p>
                      <a:pPr lvl="0"/>
                      <a:r>
                        <a:rPr lang="en-GB" sz="1400" b="1" dirty="0"/>
                        <a:t>Point to these body parts</a:t>
                      </a:r>
                    </a:p>
                  </a:txBody>
                  <a:tcPr marL="68580" marR="68580" marT="34290" marB="34290"/>
                </a:tc>
                <a:tc>
                  <a:txBody>
                    <a:bodyPr/>
                    <a:lstStyle/>
                    <a:p>
                      <a:pPr marL="0" marR="0" lvl="0" indent="0" algn="l" defTabSz="914400" rtl="0" fontAlgn="auto" hangingPunct="1">
                        <a:lnSpc>
                          <a:spcPct val="100000"/>
                        </a:lnSpc>
                        <a:spcBef>
                          <a:spcPts val="0"/>
                        </a:spcBef>
                        <a:spcAft>
                          <a:spcPts val="0"/>
                        </a:spcAft>
                        <a:buNone/>
                        <a:tabLst/>
                      </a:pPr>
                      <a:r>
                        <a:rPr lang="en-GB" sz="1400" dirty="0"/>
                        <a:t>eyes, feet, tummy, mouth</a:t>
                      </a:r>
                    </a:p>
                  </a:txBody>
                  <a:tcPr marL="68580" marR="68580" marT="34290" marB="34290"/>
                </a:tc>
                <a:tc>
                  <a:txBody>
                    <a:bodyPr/>
                    <a:lstStyle/>
                    <a:p>
                      <a:pPr lvl="0"/>
                      <a:r>
                        <a:rPr lang="en-GB" sz="1400" dirty="0"/>
                        <a:t>If your clothes are very red</a:t>
                      </a:r>
                    </a:p>
                    <a:p>
                      <a:pPr lvl="0"/>
                      <a:r>
                        <a:rPr lang="en-GB" sz="1200" dirty="0">
                          <a:hlinkClick r:id="rId2"/>
                        </a:rPr>
                        <a:t>Books and Rhymes 2 Year Olds – Sheringham Nursery (sheringham-nur.org.uk)</a:t>
                      </a:r>
                      <a:endParaRPr lang="en-GB" sz="1200" dirty="0"/>
                    </a:p>
                  </a:txBody>
                  <a:tcPr marL="68580" marR="68580" marT="34290" marB="34290"/>
                </a:tc>
                <a:tc>
                  <a:txBody>
                    <a:bodyPr/>
                    <a:lstStyle/>
                    <a:p>
                      <a:pPr lvl="0"/>
                      <a:r>
                        <a:rPr lang="en-GB" sz="1400"/>
                        <a:t>Story sounds (p.17)</a:t>
                      </a:r>
                    </a:p>
                  </a:txBody>
                  <a:tcPr marL="68580" marR="68580" marT="34290" marB="34290"/>
                </a:tc>
                <a:tc>
                  <a:txBody>
                    <a:bodyPr/>
                    <a:lstStyle/>
                    <a:p>
                      <a:pPr lvl="0"/>
                      <a:r>
                        <a:rPr lang="en-GB" sz="1400"/>
                        <a:t>Around their second birthday, can the toddler jump with both feet off the ground at the same time?</a:t>
                      </a:r>
                    </a:p>
                  </a:txBody>
                  <a:tcPr marL="68580" marR="68580" marT="34290" marB="34290"/>
                </a:tc>
                <a:extLst>
                  <a:ext uri="{0D108BD9-81ED-4DB2-BD59-A6C34878D82A}">
                    <a16:rowId xmlns:a16="http://schemas.microsoft.com/office/drawing/2014/main" val="3476165722"/>
                  </a:ext>
                </a:extLst>
              </a:tr>
              <a:tr h="1021301">
                <a:tc vMerge="1">
                  <a:txBody>
                    <a:bodyPr/>
                    <a:lstStyle/>
                    <a:p>
                      <a:endParaRPr lang="en-GB"/>
                    </a:p>
                  </a:txBody>
                  <a:tcPr/>
                </a:tc>
                <a:tc>
                  <a:txBody>
                    <a:bodyPr/>
                    <a:lstStyle/>
                    <a:p>
                      <a:pPr lvl="0"/>
                      <a:r>
                        <a:rPr lang="en-GB" sz="1400" b="1"/>
                        <a:t>Understand commands containing 2 key words</a:t>
                      </a:r>
                    </a:p>
                  </a:txBody>
                  <a:tcPr marL="68580" marR="68580" marT="34290" marB="34290"/>
                </a:tc>
                <a:tc gridSpan="4">
                  <a:txBody>
                    <a:bodyPr/>
                    <a:lstStyle/>
                    <a:p>
                      <a:pPr lvl="0"/>
                      <a:r>
                        <a:rPr lang="en-GB" sz="1400" dirty="0">
                          <a:hlinkClick r:id="rId3"/>
                        </a:rPr>
                        <a:t>Following-Instructions-2-Key-Words.pdf</a:t>
                      </a:r>
                      <a:endParaRPr lang="en-GB" sz="1400" dirty="0"/>
                    </a:p>
                  </a:txBody>
                  <a:tcPr marL="68580" marR="68580" marT="34290" marB="3429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67712272"/>
                  </a:ext>
                </a:extLst>
              </a:tr>
              <a:tr h="729501">
                <a:tc vMerge="1">
                  <a:txBody>
                    <a:bodyPr/>
                    <a:lstStyle/>
                    <a:p>
                      <a:endParaRPr lang="en-GB"/>
                    </a:p>
                  </a:txBody>
                  <a:tcPr/>
                </a:tc>
                <a:tc>
                  <a:txBody>
                    <a:bodyPr/>
                    <a:lstStyle/>
                    <a:p>
                      <a:pPr lvl="0"/>
                      <a:r>
                        <a:rPr lang="en-GB" sz="1400" b="1"/>
                        <a:t>Understand concepts</a:t>
                      </a:r>
                    </a:p>
                  </a:txBody>
                  <a:tcPr marL="68580" marR="68580" marT="34290" marB="34290"/>
                </a:tc>
                <a:tc>
                  <a:txBody>
                    <a:bodyPr/>
                    <a:lstStyle/>
                    <a:p>
                      <a:pPr lvl="0"/>
                      <a:r>
                        <a:rPr lang="en-GB" sz="1400"/>
                        <a:t>big and little</a:t>
                      </a:r>
                    </a:p>
                  </a:txBody>
                  <a:tcPr marL="68580" marR="68580" marT="34290" marB="34290"/>
                </a:tc>
                <a:tc>
                  <a:txBody>
                    <a:bodyPr/>
                    <a:lstStyle/>
                    <a:p>
                      <a:pPr lvl="0"/>
                      <a:r>
                        <a:rPr lang="en-GB" sz="1300" dirty="0"/>
                        <a:t>Dear Zoo</a:t>
                      </a:r>
                    </a:p>
                    <a:p>
                      <a:pPr lvl="0"/>
                      <a:r>
                        <a:rPr lang="en-GB" sz="1300" dirty="0"/>
                        <a:t>(Rod </a:t>
                      </a:r>
                      <a:r>
                        <a:rPr lang="en-GB" sz="1300" dirty="0" err="1"/>
                        <a:t>Cambell</a:t>
                      </a:r>
                      <a:r>
                        <a:rPr lang="en-GB" sz="1300" dirty="0"/>
                        <a:t>)</a:t>
                      </a:r>
                    </a:p>
                    <a:p>
                      <a:pPr lvl="0"/>
                      <a:endParaRPr lang="en-GB" sz="1300" dirty="0"/>
                    </a:p>
                  </a:txBody>
                  <a:tcPr marL="68580" marR="68580" marT="34290" marB="34290"/>
                </a:tc>
                <a:tc>
                  <a:txBody>
                    <a:bodyPr/>
                    <a:lstStyle/>
                    <a:p>
                      <a:pPr marL="0" marR="0" lvl="0" indent="0" algn="l" defTabSz="914400" rtl="0" fontAlgn="auto" hangingPunct="1">
                        <a:lnSpc>
                          <a:spcPct val="100000"/>
                        </a:lnSpc>
                        <a:spcBef>
                          <a:spcPts val="0"/>
                        </a:spcBef>
                        <a:spcAft>
                          <a:spcPts val="0"/>
                        </a:spcAft>
                        <a:buNone/>
                        <a:tabLst/>
                      </a:pPr>
                      <a:r>
                        <a:rPr lang="en-GB" sz="1400" dirty="0"/>
                        <a:t>Enlivening story (p.12)</a:t>
                      </a:r>
                    </a:p>
                    <a:p>
                      <a:pPr marL="0" marR="0" lvl="0" indent="0" algn="l" defTabSz="914400" rtl="0" fontAlgn="auto" hangingPunct="1">
                        <a:lnSpc>
                          <a:spcPct val="100000"/>
                        </a:lnSpc>
                        <a:spcBef>
                          <a:spcPts val="0"/>
                        </a:spcBef>
                        <a:spcAft>
                          <a:spcPts val="0"/>
                        </a:spcAft>
                        <a:buNone/>
                        <a:tabLst/>
                      </a:pPr>
                      <a:r>
                        <a:rPr lang="en-GB" sz="1400" dirty="0"/>
                        <a:t>e.g. 3 Billy Goats Gruff</a:t>
                      </a:r>
                    </a:p>
                  </a:txBody>
                  <a:tcPr marL="68580" marR="68580" marT="34290" marB="34290"/>
                </a:tc>
                <a:tc>
                  <a:txBody>
                    <a:bodyPr/>
                    <a:lstStyle/>
                    <a:p>
                      <a:pPr marL="0" marR="0" lvl="0" indent="0" algn="l" defTabSz="914400" rtl="0" fontAlgn="auto" hangingPunct="1">
                        <a:lnSpc>
                          <a:spcPct val="100000"/>
                        </a:lnSpc>
                        <a:spcBef>
                          <a:spcPts val="0"/>
                        </a:spcBef>
                        <a:spcAft>
                          <a:spcPts val="0"/>
                        </a:spcAft>
                        <a:buNone/>
                        <a:tabLst/>
                      </a:pPr>
                      <a:r>
                        <a:rPr lang="en-GB" sz="1400"/>
                        <a:t>Use the language of size in everyday contexts e.g. little and big bears, shoes, cups, bowls etc.</a:t>
                      </a:r>
                    </a:p>
                  </a:txBody>
                  <a:tcPr marL="68580" marR="68580" marT="34290" marB="34290"/>
                </a:tc>
                <a:extLst>
                  <a:ext uri="{0D108BD9-81ED-4DB2-BD59-A6C34878D82A}">
                    <a16:rowId xmlns:a16="http://schemas.microsoft.com/office/drawing/2014/main" val="96468371"/>
                  </a:ext>
                </a:extLst>
              </a:tr>
              <a:tr h="729501">
                <a:tc vMerge="1">
                  <a:txBody>
                    <a:bodyPr/>
                    <a:lstStyle/>
                    <a:p>
                      <a:endParaRPr lang="en-GB"/>
                    </a:p>
                  </a:txBody>
                  <a:tcPr/>
                </a:tc>
                <a:tc rowSpan="5">
                  <a:txBody>
                    <a:bodyPr/>
                    <a:lstStyle/>
                    <a:p>
                      <a:pPr lvl="0" algn="l"/>
                      <a:r>
                        <a:rPr lang="en-GB" sz="1400" b="1" dirty="0"/>
                        <a:t>Understand these verbs</a:t>
                      </a:r>
                    </a:p>
                  </a:txBody>
                  <a:tcPr marL="68580" marR="68580" marT="34290" marB="34290"/>
                </a:tc>
                <a:tc>
                  <a:txBody>
                    <a:bodyPr/>
                    <a:lstStyle/>
                    <a:p>
                      <a:pPr lvl="0"/>
                      <a:r>
                        <a:rPr lang="en-GB" sz="1400"/>
                        <a:t>jump</a:t>
                      </a:r>
                    </a:p>
                  </a:txBody>
                  <a:tcPr marL="68580" marR="68580" marT="34290" marB="34290"/>
                </a:tc>
                <a:tc>
                  <a:txBody>
                    <a:bodyPr/>
                    <a:lstStyle/>
                    <a:p>
                      <a:pPr lvl="0"/>
                      <a:r>
                        <a:rPr lang="en-GB" sz="1400" dirty="0"/>
                        <a:t>5 little monkeys jumping on the bed </a:t>
                      </a:r>
                      <a:r>
                        <a:rPr lang="en-GB" sz="1200" dirty="0">
                          <a:hlinkClick r:id="rId4"/>
                        </a:rPr>
                        <a:t>Five little monkeys jumping on the bed - BBC Teach</a:t>
                      </a:r>
                      <a:endParaRPr lang="en-GB" sz="1200" dirty="0"/>
                    </a:p>
                  </a:txBody>
                  <a:tcPr marL="68580" marR="68580" marT="34290" marB="34290"/>
                </a:tc>
                <a:tc>
                  <a:txBody>
                    <a:bodyPr/>
                    <a:lstStyle/>
                    <a:p>
                      <a:pPr lvl="0"/>
                      <a:r>
                        <a:rPr lang="en-GB" sz="1400" dirty="0"/>
                        <a:t>Listen to the music (p.20)</a:t>
                      </a:r>
                    </a:p>
                  </a:txBody>
                  <a:tcPr marL="68580" marR="68580" marT="34290" marB="34290"/>
                </a:tc>
                <a:tc>
                  <a:txBody>
                    <a:bodyPr/>
                    <a:lstStyle/>
                    <a:p>
                      <a:pPr lvl="0"/>
                      <a:r>
                        <a:rPr lang="en-GB" sz="1400"/>
                        <a:t>Encourage toddlers to jump with both feet off the ground at the same time.</a:t>
                      </a:r>
                    </a:p>
                  </a:txBody>
                  <a:tcPr marL="68580" marR="68580" marT="34290" marB="34290"/>
                </a:tc>
                <a:extLst>
                  <a:ext uri="{0D108BD9-81ED-4DB2-BD59-A6C34878D82A}">
                    <a16:rowId xmlns:a16="http://schemas.microsoft.com/office/drawing/2014/main" val="904921281"/>
                  </a:ext>
                </a:extLst>
              </a:tr>
              <a:tr h="729501">
                <a:tc vMerge="1">
                  <a:txBody>
                    <a:bodyPr/>
                    <a:lstStyle/>
                    <a:p>
                      <a:endParaRPr lang="en-GB"/>
                    </a:p>
                  </a:txBody>
                  <a:tcPr/>
                </a:tc>
                <a:tc vMerge="1">
                  <a:txBody>
                    <a:bodyPr/>
                    <a:lstStyle/>
                    <a:p>
                      <a:endParaRPr lang="en-GB"/>
                    </a:p>
                  </a:txBody>
                  <a:tcPr/>
                </a:tc>
                <a:tc>
                  <a:txBody>
                    <a:bodyPr/>
                    <a:lstStyle/>
                    <a:p>
                      <a:pPr lvl="0"/>
                      <a:r>
                        <a:rPr lang="en-GB" sz="1400"/>
                        <a:t>sleep</a:t>
                      </a:r>
                    </a:p>
                  </a:txBody>
                  <a:tcPr marL="68580" marR="68580" marT="34290" marB="34290"/>
                </a:tc>
                <a:tc>
                  <a:txBody>
                    <a:bodyPr/>
                    <a:lstStyle/>
                    <a:p>
                      <a:pPr lvl="0"/>
                      <a:r>
                        <a:rPr lang="en-GB" sz="1400" dirty="0"/>
                        <a:t>Sleeping bunnies</a:t>
                      </a:r>
                    </a:p>
                    <a:p>
                      <a:pPr lvl="0"/>
                      <a:r>
                        <a:rPr lang="en-GB" sz="1200" dirty="0">
                          <a:hlinkClick r:id="rId5"/>
                        </a:rPr>
                        <a:t>Sleeping Bunnies song lyrics - BBC Tiny Happy People</a:t>
                      </a:r>
                      <a:endParaRPr lang="en-GB" sz="1200" dirty="0"/>
                    </a:p>
                  </a:txBody>
                  <a:tcPr marL="68580" marR="68580" marT="34290" marB="34290"/>
                </a:tc>
                <a:tc>
                  <a:txBody>
                    <a:bodyPr/>
                    <a:lstStyle/>
                    <a:p>
                      <a:pPr lvl="0"/>
                      <a:r>
                        <a:rPr lang="en-GB" sz="1400" dirty="0"/>
                        <a:t>Noisy neighbour 1 (p.21)</a:t>
                      </a:r>
                    </a:p>
                  </a:txBody>
                  <a:tcPr marL="68580" marR="68580" marT="34290" marB="34290"/>
                </a:tc>
                <a:tc>
                  <a:txBody>
                    <a:bodyPr/>
                    <a:lstStyle/>
                    <a:p>
                      <a:pPr lvl="0"/>
                      <a:r>
                        <a:rPr lang="en-GB" sz="1400"/>
                        <a:t>Join in with pretend play, modelling ‘putting baby to sleep’.</a:t>
                      </a:r>
                    </a:p>
                  </a:txBody>
                  <a:tcPr marL="68580" marR="68580" marT="34290" marB="34290"/>
                </a:tc>
                <a:extLst>
                  <a:ext uri="{0D108BD9-81ED-4DB2-BD59-A6C34878D82A}">
                    <a16:rowId xmlns:a16="http://schemas.microsoft.com/office/drawing/2014/main" val="3187568241"/>
                  </a:ext>
                </a:extLst>
              </a:tr>
              <a:tr h="515513">
                <a:tc vMerge="1">
                  <a:txBody>
                    <a:bodyPr/>
                    <a:lstStyle/>
                    <a:p>
                      <a:endParaRPr lang="en-GB"/>
                    </a:p>
                  </a:txBody>
                  <a:tcPr/>
                </a:tc>
                <a:tc vMerge="1">
                  <a:txBody>
                    <a:bodyPr/>
                    <a:lstStyle/>
                    <a:p>
                      <a:endParaRPr lang="en-GB"/>
                    </a:p>
                  </a:txBody>
                  <a:tcPr/>
                </a:tc>
                <a:tc>
                  <a:txBody>
                    <a:bodyPr/>
                    <a:lstStyle/>
                    <a:p>
                      <a:pPr lvl="0"/>
                      <a:r>
                        <a:rPr lang="en-GB" sz="1400"/>
                        <a:t>drink</a:t>
                      </a:r>
                    </a:p>
                  </a:txBody>
                  <a:tcPr marL="68580" marR="68580" marT="34290" marB="34290"/>
                </a:tc>
                <a:tc>
                  <a:txBody>
                    <a:bodyPr/>
                    <a:lstStyle/>
                    <a:p>
                      <a:pPr lvl="0"/>
                      <a:r>
                        <a:rPr lang="en-GB" sz="1400" dirty="0"/>
                        <a:t>Polly put the kettle on </a:t>
                      </a:r>
                    </a:p>
                    <a:p>
                      <a:pPr lvl="0"/>
                      <a:r>
                        <a:rPr lang="en-GB" sz="1200" dirty="0">
                          <a:hlinkClick r:id="rId6"/>
                        </a:rPr>
                        <a:t>Polly put the kettle on - BBC Teach</a:t>
                      </a:r>
                      <a:endParaRPr lang="en-GB" sz="1200" dirty="0"/>
                    </a:p>
                  </a:txBody>
                  <a:tcPr marL="68580" marR="68580" marT="34290" marB="34290"/>
                </a:tc>
                <a:tc>
                  <a:txBody>
                    <a:bodyPr/>
                    <a:lstStyle/>
                    <a:p>
                      <a:pPr lvl="0"/>
                      <a:endParaRPr lang="en-GB" sz="1400"/>
                    </a:p>
                  </a:txBody>
                  <a:tcPr marL="68580" marR="68580" marT="34290" marB="34290"/>
                </a:tc>
                <a:tc>
                  <a:txBody>
                    <a:bodyPr/>
                    <a:lstStyle/>
                    <a:p>
                      <a:pPr lvl="0"/>
                      <a:r>
                        <a:rPr lang="en-GB" sz="1400" dirty="0"/>
                        <a:t>Start pouring their own drinks.</a:t>
                      </a:r>
                    </a:p>
                  </a:txBody>
                  <a:tcPr marL="68580" marR="68580" marT="34290" marB="34290"/>
                </a:tc>
                <a:extLst>
                  <a:ext uri="{0D108BD9-81ED-4DB2-BD59-A6C34878D82A}">
                    <a16:rowId xmlns:a16="http://schemas.microsoft.com/office/drawing/2014/main" val="3082497762"/>
                  </a:ext>
                </a:extLst>
              </a:tr>
              <a:tr h="729501">
                <a:tc vMerge="1">
                  <a:txBody>
                    <a:bodyPr/>
                    <a:lstStyle/>
                    <a:p>
                      <a:endParaRPr lang="en-GB"/>
                    </a:p>
                  </a:txBody>
                  <a:tcPr/>
                </a:tc>
                <a:tc vMerge="1">
                  <a:txBody>
                    <a:bodyPr/>
                    <a:lstStyle/>
                    <a:p>
                      <a:endParaRPr lang="en-GB"/>
                    </a:p>
                  </a:txBody>
                  <a:tcPr/>
                </a:tc>
                <a:tc>
                  <a:txBody>
                    <a:bodyPr/>
                    <a:lstStyle/>
                    <a:p>
                      <a:pPr lvl="0"/>
                      <a:r>
                        <a:rPr lang="en-GB" sz="1400"/>
                        <a:t>eat</a:t>
                      </a:r>
                    </a:p>
                  </a:txBody>
                  <a:tcPr marL="68580" marR="68580" marT="34290" marB="34290"/>
                </a:tc>
                <a:tc>
                  <a:txBody>
                    <a:bodyPr/>
                    <a:lstStyle/>
                    <a:p>
                      <a:pPr lvl="0"/>
                      <a:r>
                        <a:rPr lang="en-GB" sz="1400" dirty="0"/>
                        <a:t>Little Jack Horner</a:t>
                      </a:r>
                    </a:p>
                    <a:p>
                      <a:pPr lvl="0"/>
                      <a:r>
                        <a:rPr lang="en-GB" sz="1200" dirty="0">
                          <a:hlinkClick r:id="rId7"/>
                        </a:rPr>
                        <a:t>https://www.nurseryrhymes.org/nursery-rhymes.html</a:t>
                      </a:r>
                      <a:endParaRPr lang="en-GB" sz="1200" dirty="0"/>
                    </a:p>
                  </a:txBody>
                  <a:tcPr marL="68580" marR="68580" marT="34290" marB="34290"/>
                </a:tc>
                <a:tc>
                  <a:txBody>
                    <a:bodyPr/>
                    <a:lstStyle/>
                    <a:p>
                      <a:pPr lvl="0"/>
                      <a:endParaRPr lang="en-GB" sz="1400"/>
                    </a:p>
                  </a:txBody>
                  <a:tcPr marL="68580" marR="68580" marT="34290" marB="34290"/>
                </a:tc>
                <a:tc>
                  <a:txBody>
                    <a:bodyPr/>
                    <a:lstStyle/>
                    <a:p>
                      <a:pPr marL="0" marR="0" lvl="0" indent="0" algn="l" defTabSz="914400" rtl="0" fontAlgn="auto" hangingPunct="1">
                        <a:lnSpc>
                          <a:spcPct val="100000"/>
                        </a:lnSpc>
                        <a:spcBef>
                          <a:spcPts val="0"/>
                        </a:spcBef>
                        <a:spcAft>
                          <a:spcPts val="0"/>
                        </a:spcAft>
                        <a:buNone/>
                        <a:tabLst/>
                      </a:pPr>
                      <a:r>
                        <a:rPr lang="en-GB" sz="1400" dirty="0"/>
                        <a:t>Start eating independently.</a:t>
                      </a:r>
                    </a:p>
                  </a:txBody>
                  <a:tcPr marL="68580" marR="68580" marT="34290" marB="34290"/>
                </a:tc>
                <a:extLst>
                  <a:ext uri="{0D108BD9-81ED-4DB2-BD59-A6C34878D82A}">
                    <a16:rowId xmlns:a16="http://schemas.microsoft.com/office/drawing/2014/main" val="3257969892"/>
                  </a:ext>
                </a:extLst>
              </a:tr>
              <a:tr h="943487">
                <a:tc vMerge="1">
                  <a:txBody>
                    <a:bodyPr/>
                    <a:lstStyle/>
                    <a:p>
                      <a:endParaRPr lang="en-GB"/>
                    </a:p>
                  </a:txBody>
                  <a:tcPr/>
                </a:tc>
                <a:tc vMerge="1">
                  <a:txBody>
                    <a:bodyPr/>
                    <a:lstStyle/>
                    <a:p>
                      <a:endParaRPr lang="en-GB"/>
                    </a:p>
                  </a:txBody>
                  <a:tcPr/>
                </a:tc>
                <a:tc>
                  <a:txBody>
                    <a:bodyPr/>
                    <a:lstStyle/>
                    <a:p>
                      <a:pPr lvl="0"/>
                      <a:r>
                        <a:rPr lang="en-GB" sz="1400"/>
                        <a:t>clap</a:t>
                      </a:r>
                    </a:p>
                  </a:txBody>
                  <a:tcPr marL="68580" marR="68580" marT="34290" marB="34290"/>
                </a:tc>
                <a:tc>
                  <a:txBody>
                    <a:bodyPr/>
                    <a:lstStyle/>
                    <a:p>
                      <a:pPr lvl="0"/>
                      <a:r>
                        <a:rPr lang="en-GB" sz="1400" dirty="0"/>
                        <a:t>If you are happy and you know it</a:t>
                      </a:r>
                    </a:p>
                    <a:p>
                      <a:pPr marL="0" marR="0" lvl="0" indent="0" algn="l" defTabSz="914400" rtl="0" fontAlgn="auto" hangingPunct="1">
                        <a:lnSpc>
                          <a:spcPct val="100000"/>
                        </a:lnSpc>
                        <a:spcBef>
                          <a:spcPts val="0"/>
                        </a:spcBef>
                        <a:spcAft>
                          <a:spcPts val="0"/>
                        </a:spcAft>
                        <a:buNone/>
                        <a:tabLst/>
                      </a:pPr>
                      <a:r>
                        <a:rPr lang="en-GB" sz="1200" dirty="0">
                          <a:hlinkClick r:id="rId8"/>
                        </a:rPr>
                        <a:t>Nursery Rhymes and Songs - A to Z - BBC Teach</a:t>
                      </a:r>
                      <a:r>
                        <a:rPr lang="en-GB" sz="1200" dirty="0"/>
                        <a:t> </a:t>
                      </a:r>
                    </a:p>
                    <a:p>
                      <a:pPr lvl="0"/>
                      <a:endParaRPr lang="en-GB" sz="1400" dirty="0"/>
                    </a:p>
                  </a:txBody>
                  <a:tcPr marL="68580" marR="68580" marT="34290" marB="34290"/>
                </a:tc>
                <a:tc>
                  <a:txBody>
                    <a:bodyPr/>
                    <a:lstStyle/>
                    <a:p>
                      <a:pPr lvl="0"/>
                      <a:r>
                        <a:rPr lang="en-GB" sz="1400"/>
                        <a:t>Action songs (p.20)</a:t>
                      </a:r>
                    </a:p>
                  </a:txBody>
                  <a:tcPr marL="68580" marR="68580" marT="34290" marB="34290"/>
                </a:tc>
                <a:tc>
                  <a:txBody>
                    <a:bodyPr/>
                    <a:lstStyle/>
                    <a:p>
                      <a:pPr marL="0" marR="0" lvl="0" indent="0" algn="l" defTabSz="914400" rtl="0" fontAlgn="auto" hangingPunct="1">
                        <a:lnSpc>
                          <a:spcPct val="100000"/>
                        </a:lnSpc>
                        <a:spcBef>
                          <a:spcPts val="0"/>
                        </a:spcBef>
                        <a:spcAft>
                          <a:spcPts val="0"/>
                        </a:spcAft>
                        <a:buNone/>
                        <a:tabLst/>
                      </a:pPr>
                      <a:r>
                        <a:rPr lang="en-GB" sz="1400" dirty="0"/>
                        <a:t>Join in with children’s movement play when invited and if appropriate, clapping to the music.</a:t>
                      </a:r>
                    </a:p>
                    <a:p>
                      <a:pPr lvl="0"/>
                      <a:endParaRPr lang="en-GB" sz="1400" dirty="0"/>
                    </a:p>
                  </a:txBody>
                  <a:tcPr marL="68580" marR="68580" marT="34290" marB="34290"/>
                </a:tc>
                <a:extLst>
                  <a:ext uri="{0D108BD9-81ED-4DB2-BD59-A6C34878D82A}">
                    <a16:rowId xmlns:a16="http://schemas.microsoft.com/office/drawing/2014/main" val="188931915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345F-B036-7FA2-F5B7-6F16B0092C48}"/>
              </a:ext>
            </a:extLst>
          </p:cNvPr>
          <p:cNvSpPr txBox="1">
            <a:spLocks noGrp="1"/>
          </p:cNvSpPr>
          <p:nvPr>
            <p:ph type="title"/>
          </p:nvPr>
        </p:nvSpPr>
        <p:spPr/>
        <p:txBody>
          <a:bodyPr/>
          <a:lstStyle/>
          <a:p>
            <a:endParaRPr lang="en-GB"/>
          </a:p>
        </p:txBody>
      </p:sp>
      <p:graphicFrame>
        <p:nvGraphicFramePr>
          <p:cNvPr id="3" name="Content Placeholder 3">
            <a:extLst>
              <a:ext uri="{FF2B5EF4-FFF2-40B4-BE49-F238E27FC236}">
                <a16:creationId xmlns:a16="http://schemas.microsoft.com/office/drawing/2014/main" id="{A9925EF0-37A6-D518-99CF-334CAA21593E}"/>
              </a:ext>
            </a:extLst>
          </p:cNvPr>
          <p:cNvGraphicFramePr>
            <a:graphicFrameLocks noGrp="1"/>
          </p:cNvGraphicFramePr>
          <p:nvPr>
            <p:ph idx="1"/>
            <p:extLst>
              <p:ext uri="{D42A27DB-BD31-4B8C-83A1-F6EECF244321}">
                <p14:modId xmlns:p14="http://schemas.microsoft.com/office/powerpoint/2010/main" val="2704996270"/>
              </p:ext>
            </p:extLst>
          </p:nvPr>
        </p:nvGraphicFramePr>
        <p:xfrm>
          <a:off x="1" y="0"/>
          <a:ext cx="9190382" cy="7328150"/>
        </p:xfrm>
        <a:graphic>
          <a:graphicData uri="http://schemas.openxmlformats.org/drawingml/2006/table">
            <a:tbl>
              <a:tblPr firstRow="1" bandRow="1">
                <a:effectLst/>
                <a:tableStyleId>{5C22544A-7EE6-4342-B048-85BDC9FD1C3A}</a:tableStyleId>
              </a:tblPr>
              <a:tblGrid>
                <a:gridCol w="466187">
                  <a:extLst>
                    <a:ext uri="{9D8B030D-6E8A-4147-A177-3AD203B41FA5}">
                      <a16:colId xmlns:a16="http://schemas.microsoft.com/office/drawing/2014/main" val="1757361817"/>
                    </a:ext>
                  </a:extLst>
                </a:gridCol>
                <a:gridCol w="1028750">
                  <a:extLst>
                    <a:ext uri="{9D8B030D-6E8A-4147-A177-3AD203B41FA5}">
                      <a16:colId xmlns:a16="http://schemas.microsoft.com/office/drawing/2014/main" val="272196291"/>
                    </a:ext>
                  </a:extLst>
                </a:gridCol>
                <a:gridCol w="1744972">
                  <a:extLst>
                    <a:ext uri="{9D8B030D-6E8A-4147-A177-3AD203B41FA5}">
                      <a16:colId xmlns:a16="http://schemas.microsoft.com/office/drawing/2014/main" val="4127543941"/>
                    </a:ext>
                  </a:extLst>
                </a:gridCol>
                <a:gridCol w="2112069">
                  <a:extLst>
                    <a:ext uri="{9D8B030D-6E8A-4147-A177-3AD203B41FA5}">
                      <a16:colId xmlns:a16="http://schemas.microsoft.com/office/drawing/2014/main" val="2369621321"/>
                    </a:ext>
                  </a:extLst>
                </a:gridCol>
                <a:gridCol w="1409066">
                  <a:extLst>
                    <a:ext uri="{9D8B030D-6E8A-4147-A177-3AD203B41FA5}">
                      <a16:colId xmlns:a16="http://schemas.microsoft.com/office/drawing/2014/main" val="1483214024"/>
                    </a:ext>
                  </a:extLst>
                </a:gridCol>
                <a:gridCol w="2429338">
                  <a:extLst>
                    <a:ext uri="{9D8B030D-6E8A-4147-A177-3AD203B41FA5}">
                      <a16:colId xmlns:a16="http://schemas.microsoft.com/office/drawing/2014/main" val="386978734"/>
                    </a:ext>
                  </a:extLst>
                </a:gridCol>
              </a:tblGrid>
              <a:tr h="691238">
                <a:tc rowSpan="6">
                  <a:txBody>
                    <a:bodyPr/>
                    <a:lstStyle/>
                    <a:p>
                      <a:pPr marL="0" marR="0" lvl="0" indent="0" algn="ctr" defTabSz="914400" rtl="0" fontAlgn="auto" hangingPunct="1">
                        <a:lnSpc>
                          <a:spcPct val="100000"/>
                        </a:lnSpc>
                        <a:spcBef>
                          <a:spcPts val="0"/>
                        </a:spcBef>
                        <a:spcAft>
                          <a:spcPts val="0"/>
                        </a:spcAft>
                        <a:buNone/>
                        <a:tabLst/>
                      </a:pPr>
                      <a:r>
                        <a:rPr lang="en-GB" sz="1600" dirty="0"/>
                        <a:t>30 - 35 months of age</a:t>
                      </a:r>
                    </a:p>
                  </a:txBody>
                  <a:tcPr marL="68580" marR="68580" marT="34290" marB="34290" vert="vert270"/>
                </a:tc>
                <a:tc gridSpan="2">
                  <a:txBody>
                    <a:bodyPr/>
                    <a:lstStyle/>
                    <a:p>
                      <a:pPr lvl="0" algn="ctr"/>
                      <a:r>
                        <a:rPr lang="en-GB" sz="1600" dirty="0"/>
                        <a:t>Does the child ..?</a:t>
                      </a:r>
                    </a:p>
                  </a:txBody>
                  <a:tcPr marL="68580" marR="68580" marT="34290" marB="34290"/>
                </a:tc>
                <a:tc hMerge="1">
                  <a:txBody>
                    <a:bodyPr/>
                    <a:lstStyle/>
                    <a:p>
                      <a:endParaRPr lang="en-GB"/>
                    </a:p>
                  </a:txBody>
                  <a:tcPr/>
                </a:tc>
                <a:tc>
                  <a:txBody>
                    <a:bodyPr/>
                    <a:lstStyle/>
                    <a:p>
                      <a:pPr lvl="0" algn="ctr"/>
                      <a:r>
                        <a:rPr lang="en-GB" sz="1600" dirty="0"/>
                        <a:t>Suggested</a:t>
                      </a:r>
                    </a:p>
                    <a:p>
                      <a:pPr lvl="0" algn="ctr"/>
                      <a:r>
                        <a:rPr lang="en-GB" sz="1600" dirty="0"/>
                        <a:t>storybook / rhyme</a:t>
                      </a:r>
                    </a:p>
                  </a:txBody>
                  <a:tcPr marL="68580" marR="68580" marT="34290" marB="34290"/>
                </a:tc>
                <a:tc>
                  <a:txBody>
                    <a:bodyPr/>
                    <a:lstStyle/>
                    <a:p>
                      <a:pPr lvl="0" algn="ctr"/>
                      <a:r>
                        <a:rPr lang="en-GB" sz="1600" dirty="0"/>
                        <a:t>Letters and Sounds : Phase 1</a:t>
                      </a:r>
                    </a:p>
                  </a:txBody>
                  <a:tcPr marL="68580" marR="68580" marT="34290" marB="34290"/>
                </a:tc>
                <a:tc>
                  <a:txBody>
                    <a:bodyPr/>
                    <a:lstStyle/>
                    <a:p>
                      <a:pPr lvl="0" algn="ctr"/>
                      <a:r>
                        <a:rPr lang="en-GB" sz="1600" dirty="0"/>
                        <a:t>Development Matters</a:t>
                      </a:r>
                    </a:p>
                    <a:p>
                      <a:pPr lvl="0" algn="ctr"/>
                      <a:r>
                        <a:rPr lang="en-GB" sz="1600" dirty="0"/>
                        <a:t>guidance</a:t>
                      </a:r>
                    </a:p>
                  </a:txBody>
                  <a:tcPr marL="68580" marR="68580" marT="34290" marB="34290"/>
                </a:tc>
                <a:extLst>
                  <a:ext uri="{0D108BD9-81ED-4DB2-BD59-A6C34878D82A}">
                    <a16:rowId xmlns:a16="http://schemas.microsoft.com/office/drawing/2014/main" val="4238007846"/>
                  </a:ext>
                </a:extLst>
              </a:tr>
              <a:tr h="1041433">
                <a:tc vMerge="1">
                  <a:txBody>
                    <a:bodyPr/>
                    <a:lstStyle/>
                    <a:p>
                      <a:endParaRPr lang="en-GB"/>
                    </a:p>
                  </a:txBody>
                  <a:tcPr/>
                </a:tc>
                <a:tc>
                  <a:txBody>
                    <a:bodyPr/>
                    <a:lstStyle/>
                    <a:p>
                      <a:pPr lvl="0"/>
                      <a:r>
                        <a:rPr lang="en-GB" sz="1400" b="1" dirty="0"/>
                        <a:t>Understand commands containing</a:t>
                      </a:r>
                    </a:p>
                    <a:p>
                      <a:pPr lvl="0"/>
                      <a:r>
                        <a:rPr lang="en-GB" sz="1400" b="1" dirty="0"/>
                        <a:t>2 key words</a:t>
                      </a:r>
                    </a:p>
                  </a:txBody>
                  <a:tcPr marL="68580" marR="68580" marT="34290" marB="34290"/>
                </a:tc>
                <a:tc gridSpan="4">
                  <a:txBody>
                    <a:bodyPr/>
                    <a:lstStyle/>
                    <a:p>
                      <a:pPr lvl="0"/>
                      <a:r>
                        <a:rPr lang="en-GB" sz="1400" dirty="0">
                          <a:hlinkClick r:id="rId2"/>
                        </a:rPr>
                        <a:t>Following-Instructions-2-Key-Words.pdf</a:t>
                      </a:r>
                      <a:endParaRPr lang="en-GB" sz="1400" dirty="0"/>
                    </a:p>
                  </a:txBody>
                  <a:tcPr marL="68580" marR="68580" marT="34290" marB="3429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10551436"/>
                  </a:ext>
                </a:extLst>
              </a:tr>
              <a:tr h="791858">
                <a:tc vMerge="1">
                  <a:txBody>
                    <a:bodyPr/>
                    <a:lstStyle/>
                    <a:p>
                      <a:endParaRPr lang="en-GB"/>
                    </a:p>
                  </a:txBody>
                  <a:tcPr/>
                </a:tc>
                <a:tc rowSpan="2">
                  <a:txBody>
                    <a:bodyPr/>
                    <a:lstStyle/>
                    <a:p>
                      <a:pPr lvl="0"/>
                      <a:r>
                        <a:rPr lang="en-GB" sz="1400" b="1"/>
                        <a:t>Understand question words</a:t>
                      </a:r>
                    </a:p>
                  </a:txBody>
                  <a:tcPr marL="68580" marR="68580" marT="34290" marB="34290"/>
                </a:tc>
                <a:tc>
                  <a:txBody>
                    <a:bodyPr/>
                    <a:lstStyle/>
                    <a:p>
                      <a:pPr lvl="0"/>
                      <a:r>
                        <a:rPr lang="en-GB" sz="1400" dirty="0"/>
                        <a:t>who </a:t>
                      </a:r>
                    </a:p>
                  </a:txBody>
                  <a:tcPr marL="68580" marR="68580" marT="34290" marB="34290"/>
                </a:tc>
                <a:tc>
                  <a:txBody>
                    <a:bodyPr/>
                    <a:lstStyle/>
                    <a:p>
                      <a:pPr lvl="0"/>
                      <a:r>
                        <a:rPr lang="en-GB" sz="1400"/>
                        <a:t>My first Gruffalo: Who lives here? (Julia Donaldson &amp; Axel Schffler)</a:t>
                      </a:r>
                    </a:p>
                  </a:txBody>
                  <a:tcPr marL="68580" marR="68580" marT="34290" marB="34290"/>
                </a:tc>
                <a:tc>
                  <a:txBody>
                    <a:bodyPr/>
                    <a:lstStyle/>
                    <a:p>
                      <a:pPr lvl="0"/>
                      <a:r>
                        <a:rPr lang="en-GB" sz="1400"/>
                        <a:t>Bertha goes to the zoo (p.32)</a:t>
                      </a:r>
                    </a:p>
                  </a:txBody>
                  <a:tcPr marL="68580" marR="68580" marT="34290" marB="34290"/>
                </a:tc>
                <a:tc rowSpan="2">
                  <a:txBody>
                    <a:bodyPr/>
                    <a:lstStyle/>
                    <a:p>
                      <a:pPr marL="0" marR="0" lvl="0" indent="0" algn="l" defTabSz="914400" rtl="0" fontAlgn="auto" hangingPunct="1">
                        <a:lnSpc>
                          <a:spcPct val="100000"/>
                        </a:lnSpc>
                        <a:spcBef>
                          <a:spcPts val="0"/>
                        </a:spcBef>
                        <a:spcAft>
                          <a:spcPts val="0"/>
                        </a:spcAft>
                        <a:buNone/>
                        <a:tabLst/>
                      </a:pPr>
                      <a:r>
                        <a:rPr lang="en-GB" sz="1400"/>
                        <a:t>When talking with young children give them plenty of processing time (at least 10 seconds). This gives them time to understand what you have said and think of their reply. They will be learning to understand simple questions like ‘who’, ‘what’ and ‘where’ (but generally  not ‘why’).</a:t>
                      </a:r>
                    </a:p>
                  </a:txBody>
                  <a:tcPr marL="68580" marR="68580" marT="34290" marB="34290"/>
                </a:tc>
                <a:extLst>
                  <a:ext uri="{0D108BD9-81ED-4DB2-BD59-A6C34878D82A}">
                    <a16:rowId xmlns:a16="http://schemas.microsoft.com/office/drawing/2014/main" val="3621964080"/>
                  </a:ext>
                </a:extLst>
              </a:tr>
              <a:tr h="1180290">
                <a:tc vMerge="1">
                  <a:txBody>
                    <a:bodyPr/>
                    <a:lstStyle/>
                    <a:p>
                      <a:endParaRPr lang="en-GB"/>
                    </a:p>
                  </a:txBody>
                  <a:tcPr/>
                </a:tc>
                <a:tc vMerge="1">
                  <a:txBody>
                    <a:bodyPr/>
                    <a:lstStyle/>
                    <a:p>
                      <a:endParaRPr lang="en-GB"/>
                    </a:p>
                  </a:txBody>
                  <a:tcPr/>
                </a:tc>
                <a:tc>
                  <a:txBody>
                    <a:bodyPr/>
                    <a:lstStyle/>
                    <a:p>
                      <a:pPr lvl="0"/>
                      <a:r>
                        <a:rPr lang="en-GB" sz="1400"/>
                        <a:t>where</a:t>
                      </a:r>
                    </a:p>
                  </a:txBody>
                  <a:tcPr marL="68580" marR="68580" marT="34290" marB="34290"/>
                </a:tc>
                <a:tc>
                  <a:txBody>
                    <a:bodyPr/>
                    <a:lstStyle/>
                    <a:p>
                      <a:pPr lvl="0"/>
                      <a:r>
                        <a:rPr lang="en-GB" sz="1400" dirty="0"/>
                        <a:t>Where’s Spot? (Eric Hill)</a:t>
                      </a:r>
                    </a:p>
                    <a:p>
                      <a:pPr lvl="0"/>
                      <a:endParaRPr lang="en-GB" sz="1400" dirty="0"/>
                    </a:p>
                    <a:p>
                      <a:pPr lvl="0"/>
                      <a:r>
                        <a:rPr lang="en-GB" sz="1400" dirty="0"/>
                        <a:t>Have you seen Elephant? (David Barrow)</a:t>
                      </a:r>
                    </a:p>
                    <a:p>
                      <a:pPr lvl="0"/>
                      <a:endParaRPr lang="en-GB" sz="1400" dirty="0"/>
                    </a:p>
                  </a:txBody>
                  <a:tcPr marL="68580" marR="68580" marT="34290" marB="34290"/>
                </a:tc>
                <a:tc>
                  <a:txBody>
                    <a:bodyPr/>
                    <a:lstStyle/>
                    <a:p>
                      <a:pPr lvl="0"/>
                      <a:r>
                        <a:rPr lang="en-GB" sz="1400"/>
                        <a:t>Socks and shakers (p.11)</a:t>
                      </a:r>
                    </a:p>
                  </a:txBody>
                  <a:tcPr marL="68580" marR="68580" marT="34290" marB="34290"/>
                </a:tc>
                <a:tc vMerge="1">
                  <a:txBody>
                    <a:bodyPr/>
                    <a:lstStyle/>
                    <a:p>
                      <a:endParaRPr lang="en-GB"/>
                    </a:p>
                  </a:txBody>
                  <a:tcPr/>
                </a:tc>
                <a:extLst>
                  <a:ext uri="{0D108BD9-81ED-4DB2-BD59-A6C34878D82A}">
                    <a16:rowId xmlns:a16="http://schemas.microsoft.com/office/drawing/2014/main" val="427429492"/>
                  </a:ext>
                </a:extLst>
              </a:tr>
              <a:tr h="1490479">
                <a:tc vMerge="1">
                  <a:txBody>
                    <a:bodyPr/>
                    <a:lstStyle/>
                    <a:p>
                      <a:endParaRPr lang="en-GB"/>
                    </a:p>
                  </a:txBody>
                  <a:tcPr/>
                </a:tc>
                <a:tc>
                  <a:txBody>
                    <a:bodyPr/>
                    <a:lstStyle/>
                    <a:p>
                      <a:pPr lvl="0" algn="l"/>
                      <a:r>
                        <a:rPr lang="en-GB" sz="1400" b="1" dirty="0"/>
                        <a:t>Use words ending -</a:t>
                      </a:r>
                      <a:r>
                        <a:rPr lang="en-GB" sz="1400" b="1" dirty="0" err="1"/>
                        <a:t>ing</a:t>
                      </a:r>
                      <a:endParaRPr lang="en-GB" sz="1400" b="1" dirty="0"/>
                    </a:p>
                  </a:txBody>
                  <a:tcPr marL="68580" marR="68580" marT="34290" marB="34290"/>
                </a:tc>
                <a:tc>
                  <a:txBody>
                    <a:bodyPr/>
                    <a:lstStyle/>
                    <a:p>
                      <a:pPr lvl="0"/>
                      <a:r>
                        <a:rPr lang="en-GB" sz="1400"/>
                        <a:t>runn</a:t>
                      </a:r>
                      <a:r>
                        <a:rPr lang="en-GB" sz="1400" b="1"/>
                        <a:t>ing</a:t>
                      </a:r>
                    </a:p>
                    <a:p>
                      <a:pPr lvl="0"/>
                      <a:r>
                        <a:rPr lang="en-GB" sz="1400"/>
                        <a:t>paint</a:t>
                      </a:r>
                      <a:r>
                        <a:rPr lang="en-GB" sz="1400" b="1"/>
                        <a:t>ing</a:t>
                      </a:r>
                    </a:p>
                  </a:txBody>
                  <a:tcPr marL="68580" marR="68580" marT="34290" marB="34290"/>
                </a:tc>
                <a:tc>
                  <a:txBody>
                    <a:bodyPr/>
                    <a:lstStyle/>
                    <a:p>
                      <a:pPr lvl="0"/>
                      <a:r>
                        <a:rPr lang="en-GB" sz="1400" dirty="0"/>
                        <a:t>Baby Bear, Baby Bear, what do you see? (Bill Martin Jr / Eric Carle)</a:t>
                      </a:r>
                    </a:p>
                  </a:txBody>
                  <a:tcPr marL="68580" marR="68580" marT="34290" marB="34290"/>
                </a:tc>
                <a:tc>
                  <a:txBody>
                    <a:bodyPr/>
                    <a:lstStyle/>
                    <a:p>
                      <a:pPr lvl="0"/>
                      <a:r>
                        <a:rPr lang="en-GB" sz="1400" dirty="0"/>
                        <a:t>Hidden instruments (p.17)  </a:t>
                      </a:r>
                      <a:r>
                        <a:rPr lang="en-GB" sz="1400" i="1" dirty="0"/>
                        <a:t>(running / skipping etc. to find the instruments).</a:t>
                      </a:r>
                    </a:p>
                  </a:txBody>
                  <a:tcPr marL="68580" marR="68580" marT="34290" marB="34290"/>
                </a:tc>
                <a:tc>
                  <a:txBody>
                    <a:bodyPr/>
                    <a:lstStyle/>
                    <a:p>
                      <a:pPr lvl="0"/>
                      <a:r>
                        <a:rPr lang="en-GB" sz="1400" dirty="0"/>
                        <a:t>Create an obstacle course encouraging the children to practice crawling, running, jumping.</a:t>
                      </a:r>
                    </a:p>
                    <a:p>
                      <a:pPr lvl="0"/>
                      <a:r>
                        <a:rPr lang="en-GB" sz="1400" dirty="0"/>
                        <a:t>Create a large outdoor painting area with large brushes, rollers etc.</a:t>
                      </a:r>
                    </a:p>
                  </a:txBody>
                  <a:tcPr marL="68580" marR="68580" marT="34290" marB="34290"/>
                </a:tc>
                <a:extLst>
                  <a:ext uri="{0D108BD9-81ED-4DB2-BD59-A6C34878D82A}">
                    <a16:rowId xmlns:a16="http://schemas.microsoft.com/office/drawing/2014/main" val="4104215001"/>
                  </a:ext>
                </a:extLst>
              </a:tr>
              <a:tr h="1722337">
                <a:tc vMerge="1">
                  <a:txBody>
                    <a:bodyPr/>
                    <a:lstStyle/>
                    <a:p>
                      <a:endParaRPr lang="en-GB"/>
                    </a:p>
                  </a:txBody>
                  <a:tcPr/>
                </a:tc>
                <a:tc>
                  <a:txBody>
                    <a:bodyPr/>
                    <a:lstStyle/>
                    <a:p>
                      <a:pPr lvl="0"/>
                      <a:r>
                        <a:rPr lang="en-GB" sz="1400" b="1"/>
                        <a:t>Use plural – s ending</a:t>
                      </a:r>
                    </a:p>
                  </a:txBody>
                  <a:tcPr marL="68580" marR="68580" marT="34290" marB="34290"/>
                </a:tc>
                <a:tc>
                  <a:txBody>
                    <a:bodyPr/>
                    <a:lstStyle/>
                    <a:p>
                      <a:pPr lvl="0"/>
                      <a:r>
                        <a:rPr lang="en-GB" sz="1400"/>
                        <a:t>apples</a:t>
                      </a:r>
                    </a:p>
                    <a:p>
                      <a:pPr lvl="0"/>
                      <a:endParaRPr lang="en-GB" sz="1400"/>
                    </a:p>
                    <a:p>
                      <a:pPr lvl="0"/>
                      <a:r>
                        <a:rPr lang="en-GB" sz="1400"/>
                        <a:t>flowers</a:t>
                      </a:r>
                    </a:p>
                    <a:p>
                      <a:pPr lvl="0"/>
                      <a:endParaRPr lang="en-GB" sz="1400"/>
                    </a:p>
                    <a:p>
                      <a:pPr lvl="0"/>
                      <a:endParaRPr lang="en-GB" sz="1400"/>
                    </a:p>
                    <a:p>
                      <a:pPr lvl="0"/>
                      <a:endParaRPr lang="en-GB" sz="1400"/>
                    </a:p>
                  </a:txBody>
                  <a:tcPr marL="68580" marR="68580" marT="34290" marB="34290"/>
                </a:tc>
                <a:tc>
                  <a:txBody>
                    <a:bodyPr/>
                    <a:lstStyle/>
                    <a:p>
                      <a:pPr marL="0" marR="0" lvl="0" indent="0" algn="l" defTabSz="914400" rtl="0" fontAlgn="auto" hangingPunct="1">
                        <a:lnSpc>
                          <a:spcPct val="100000"/>
                        </a:lnSpc>
                        <a:spcBef>
                          <a:spcPts val="0"/>
                        </a:spcBef>
                        <a:spcAft>
                          <a:spcPts val="0"/>
                        </a:spcAft>
                        <a:buNone/>
                        <a:tabLst/>
                      </a:pPr>
                      <a:r>
                        <a:rPr lang="en-GB" sz="1400" dirty="0"/>
                        <a:t>The very hungry caterpillar (Eric Carle)</a:t>
                      </a:r>
                    </a:p>
                    <a:p>
                      <a:pPr lvl="0"/>
                      <a:r>
                        <a:rPr lang="en-GB" sz="1400" dirty="0"/>
                        <a:t>The wheels on the bus</a:t>
                      </a:r>
                    </a:p>
                    <a:p>
                      <a:pPr lvl="0"/>
                      <a:r>
                        <a:rPr lang="en-GB" sz="1400" dirty="0">
                          <a:hlinkClick r:id="rId3"/>
                        </a:rPr>
                        <a:t>The Wheels on the Bus: Nursery Rhymes for Babies - BBC Tiny Happy People</a:t>
                      </a:r>
                      <a:endParaRPr lang="en-GB" sz="1400" dirty="0"/>
                    </a:p>
                  </a:txBody>
                  <a:tcPr marL="68580" marR="68580" marT="34290" marB="34290"/>
                </a:tc>
                <a:tc>
                  <a:txBody>
                    <a:bodyPr/>
                    <a:lstStyle/>
                    <a:p>
                      <a:pPr lvl="0"/>
                      <a:r>
                        <a:rPr lang="en-GB" sz="1400" dirty="0"/>
                        <a:t>Action songs (p.20)</a:t>
                      </a:r>
                    </a:p>
                  </a:txBody>
                  <a:tcPr marL="68580" marR="68580" marT="34290" marB="34290"/>
                </a:tc>
                <a:tc>
                  <a:txBody>
                    <a:bodyPr/>
                    <a:lstStyle/>
                    <a:p>
                      <a:pPr lvl="0"/>
                      <a:r>
                        <a:rPr lang="en-GB" sz="1400" dirty="0"/>
                        <a:t>Model accurate use of plurals. “Look there are two apples”.</a:t>
                      </a:r>
                    </a:p>
                    <a:p>
                      <a:pPr marL="0" marR="0" lvl="0" indent="0" algn="l" defTabSz="914400" rtl="0" fontAlgn="auto" hangingPunct="1">
                        <a:lnSpc>
                          <a:spcPct val="100000"/>
                        </a:lnSpc>
                        <a:spcBef>
                          <a:spcPts val="0"/>
                        </a:spcBef>
                        <a:spcAft>
                          <a:spcPts val="0"/>
                        </a:spcAft>
                        <a:buNone/>
                        <a:tabLst/>
                      </a:pPr>
                      <a:r>
                        <a:rPr lang="en-GB" sz="1400" dirty="0"/>
                        <a:t>Helping toddlers to say words properly by recasting </a:t>
                      </a:r>
                      <a:r>
                        <a:rPr lang="en-GB" sz="1400" dirty="0">
                          <a:hlinkClick r:id="rId4"/>
                        </a:rPr>
                        <a:t>How to help when toddlers say words wrong - BBC Tiny Happy People</a:t>
                      </a:r>
                      <a:endParaRPr lang="en-GB" sz="1400" dirty="0"/>
                    </a:p>
                    <a:p>
                      <a:pPr lvl="0"/>
                      <a:endParaRPr lang="en-GB" sz="1400" dirty="0"/>
                    </a:p>
                  </a:txBody>
                  <a:tcPr marL="68580" marR="68580" marT="34290" marB="34290"/>
                </a:tc>
                <a:extLst>
                  <a:ext uri="{0D108BD9-81ED-4DB2-BD59-A6C34878D82A}">
                    <a16:rowId xmlns:a16="http://schemas.microsoft.com/office/drawing/2014/main" val="720505247"/>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7128-F012-4FD6-8103-2DD2D82478C0}"/>
              </a:ext>
            </a:extLst>
          </p:cNvPr>
          <p:cNvSpPr txBox="1">
            <a:spLocks noGrp="1"/>
          </p:cNvSpPr>
          <p:nvPr>
            <p:ph type="title"/>
          </p:nvPr>
        </p:nvSpPr>
        <p:spPr/>
        <p:txBody>
          <a:bodyPr/>
          <a:lstStyle/>
          <a:p>
            <a:endParaRPr lang="en-GB"/>
          </a:p>
        </p:txBody>
      </p:sp>
      <p:graphicFrame>
        <p:nvGraphicFramePr>
          <p:cNvPr id="3" name="Content Placeholder 3">
            <a:extLst>
              <a:ext uri="{FF2B5EF4-FFF2-40B4-BE49-F238E27FC236}">
                <a16:creationId xmlns:a16="http://schemas.microsoft.com/office/drawing/2014/main" id="{5A9E6304-A5A7-E899-9E19-89D75EA2ED0D}"/>
              </a:ext>
            </a:extLst>
          </p:cNvPr>
          <p:cNvGraphicFramePr>
            <a:graphicFrameLocks noGrp="1"/>
          </p:cNvGraphicFramePr>
          <p:nvPr>
            <p:ph idx="1"/>
            <p:extLst>
              <p:ext uri="{D42A27DB-BD31-4B8C-83A1-F6EECF244321}">
                <p14:modId xmlns:p14="http://schemas.microsoft.com/office/powerpoint/2010/main" val="133552377"/>
              </p:ext>
            </p:extLst>
          </p:nvPr>
        </p:nvGraphicFramePr>
        <p:xfrm>
          <a:off x="1" y="-106017"/>
          <a:ext cx="9143991" cy="7592042"/>
        </p:xfrm>
        <a:graphic>
          <a:graphicData uri="http://schemas.openxmlformats.org/drawingml/2006/table">
            <a:tbl>
              <a:tblPr firstRow="1" bandRow="1">
                <a:effectLst/>
                <a:tableStyleId>{5C22544A-7EE6-4342-B048-85BDC9FD1C3A}</a:tableStyleId>
              </a:tblPr>
              <a:tblGrid>
                <a:gridCol w="463834">
                  <a:extLst>
                    <a:ext uri="{9D8B030D-6E8A-4147-A177-3AD203B41FA5}">
                      <a16:colId xmlns:a16="http://schemas.microsoft.com/office/drawing/2014/main" val="779287885"/>
                    </a:ext>
                  </a:extLst>
                </a:gridCol>
                <a:gridCol w="1023557">
                  <a:extLst>
                    <a:ext uri="{9D8B030D-6E8A-4147-A177-3AD203B41FA5}">
                      <a16:colId xmlns:a16="http://schemas.microsoft.com/office/drawing/2014/main" val="1881323837"/>
                    </a:ext>
                  </a:extLst>
                </a:gridCol>
                <a:gridCol w="1736164">
                  <a:extLst>
                    <a:ext uri="{9D8B030D-6E8A-4147-A177-3AD203B41FA5}">
                      <a16:colId xmlns:a16="http://schemas.microsoft.com/office/drawing/2014/main" val="2533452775"/>
                    </a:ext>
                  </a:extLst>
                </a:gridCol>
                <a:gridCol w="2101408">
                  <a:extLst>
                    <a:ext uri="{9D8B030D-6E8A-4147-A177-3AD203B41FA5}">
                      <a16:colId xmlns:a16="http://schemas.microsoft.com/office/drawing/2014/main" val="2689477997"/>
                    </a:ext>
                  </a:extLst>
                </a:gridCol>
                <a:gridCol w="1401953">
                  <a:extLst>
                    <a:ext uri="{9D8B030D-6E8A-4147-A177-3AD203B41FA5}">
                      <a16:colId xmlns:a16="http://schemas.microsoft.com/office/drawing/2014/main" val="1002800182"/>
                    </a:ext>
                  </a:extLst>
                </a:gridCol>
                <a:gridCol w="2417075">
                  <a:extLst>
                    <a:ext uri="{9D8B030D-6E8A-4147-A177-3AD203B41FA5}">
                      <a16:colId xmlns:a16="http://schemas.microsoft.com/office/drawing/2014/main" val="2241821370"/>
                    </a:ext>
                  </a:extLst>
                </a:gridCol>
              </a:tblGrid>
              <a:tr h="620163">
                <a:tc rowSpan="9">
                  <a:txBody>
                    <a:bodyPr/>
                    <a:lstStyle/>
                    <a:p>
                      <a:pPr marL="0" marR="0" lvl="0" indent="0" algn="ctr" defTabSz="914400" rtl="0" fontAlgn="auto" hangingPunct="1">
                        <a:lnSpc>
                          <a:spcPct val="100000"/>
                        </a:lnSpc>
                        <a:spcBef>
                          <a:spcPts val="0"/>
                        </a:spcBef>
                        <a:spcAft>
                          <a:spcPts val="0"/>
                        </a:spcAft>
                        <a:buNone/>
                        <a:tabLst/>
                      </a:pPr>
                      <a:r>
                        <a:rPr lang="en-GB" sz="1600" dirty="0"/>
                        <a:t>36 – 41 months of age</a:t>
                      </a:r>
                    </a:p>
                  </a:txBody>
                  <a:tcPr marL="68580" marR="68580" marT="34290" marB="34290" vert="vert270"/>
                </a:tc>
                <a:tc gridSpan="2">
                  <a:txBody>
                    <a:bodyPr/>
                    <a:lstStyle/>
                    <a:p>
                      <a:pPr lvl="0" algn="ctr"/>
                      <a:r>
                        <a:rPr lang="en-GB" sz="1600" dirty="0"/>
                        <a:t>Does the child ...?</a:t>
                      </a:r>
                    </a:p>
                  </a:txBody>
                  <a:tcPr marL="68580" marR="68580" marT="34290" marB="34290"/>
                </a:tc>
                <a:tc hMerge="1">
                  <a:txBody>
                    <a:bodyPr/>
                    <a:lstStyle/>
                    <a:p>
                      <a:endParaRPr lang="en-GB"/>
                    </a:p>
                  </a:txBody>
                  <a:tcPr/>
                </a:tc>
                <a:tc>
                  <a:txBody>
                    <a:bodyPr/>
                    <a:lstStyle/>
                    <a:p>
                      <a:pPr lvl="0" algn="ctr"/>
                      <a:r>
                        <a:rPr lang="en-GB" sz="1600" dirty="0"/>
                        <a:t>Suggested</a:t>
                      </a:r>
                    </a:p>
                    <a:p>
                      <a:pPr lvl="0" algn="ctr"/>
                      <a:r>
                        <a:rPr lang="en-GB" sz="1600" dirty="0"/>
                        <a:t>storybook / rhyme</a:t>
                      </a:r>
                    </a:p>
                  </a:txBody>
                  <a:tcPr marL="68580" marR="68580" marT="34290" marB="34290"/>
                </a:tc>
                <a:tc>
                  <a:txBody>
                    <a:bodyPr/>
                    <a:lstStyle/>
                    <a:p>
                      <a:pPr lvl="0" algn="ctr"/>
                      <a:r>
                        <a:rPr lang="en-GB" sz="1600" dirty="0"/>
                        <a:t>Letters and Sounds : Phase 1</a:t>
                      </a:r>
                    </a:p>
                  </a:txBody>
                  <a:tcPr marL="68580" marR="68580" marT="34290" marB="34290"/>
                </a:tc>
                <a:tc>
                  <a:txBody>
                    <a:bodyPr/>
                    <a:lstStyle/>
                    <a:p>
                      <a:pPr lvl="0" algn="ctr"/>
                      <a:r>
                        <a:rPr lang="en-GB" sz="1600" dirty="0"/>
                        <a:t>Development Matters</a:t>
                      </a:r>
                    </a:p>
                    <a:p>
                      <a:pPr lvl="0" algn="ctr"/>
                      <a:r>
                        <a:rPr lang="en-GB" sz="1600" dirty="0"/>
                        <a:t>guidance</a:t>
                      </a:r>
                    </a:p>
                  </a:txBody>
                  <a:tcPr marL="68580" marR="68580" marT="34290" marB="34290"/>
                </a:tc>
                <a:extLst>
                  <a:ext uri="{0D108BD9-81ED-4DB2-BD59-A6C34878D82A}">
                    <a16:rowId xmlns:a16="http://schemas.microsoft.com/office/drawing/2014/main" val="1677670505"/>
                  </a:ext>
                </a:extLst>
              </a:tr>
              <a:tr h="928070">
                <a:tc vMerge="1">
                  <a:txBody>
                    <a:bodyPr/>
                    <a:lstStyle/>
                    <a:p>
                      <a:endParaRPr lang="en-GB"/>
                    </a:p>
                  </a:txBody>
                  <a:tcPr/>
                </a:tc>
                <a:tc>
                  <a:txBody>
                    <a:bodyPr/>
                    <a:lstStyle/>
                    <a:p>
                      <a:pPr lvl="0"/>
                      <a:r>
                        <a:rPr lang="en-GB" sz="1400" b="1" dirty="0"/>
                        <a:t>Understand commands containing</a:t>
                      </a:r>
                    </a:p>
                    <a:p>
                      <a:pPr lvl="0"/>
                      <a:r>
                        <a:rPr lang="en-GB" sz="1400" b="1" dirty="0"/>
                        <a:t>3 key words</a:t>
                      </a:r>
                    </a:p>
                  </a:txBody>
                  <a:tcPr marL="68580" marR="68580" marT="34290" marB="34290"/>
                </a:tc>
                <a:tc gridSpan="3">
                  <a:txBody>
                    <a:bodyPr/>
                    <a:lstStyle/>
                    <a:p>
                      <a:pPr lvl="0"/>
                      <a:r>
                        <a:rPr lang="en-GB" sz="1400" dirty="0">
                          <a:hlinkClick r:id="rId2"/>
                        </a:rPr>
                        <a:t>Following-Instructions-3-Key-Words.pdf</a:t>
                      </a:r>
                      <a:endParaRPr lang="en-GB" sz="1400" dirty="0"/>
                    </a:p>
                  </a:txBody>
                  <a:tcPr marL="68580" marR="68580" marT="34290" marB="34290"/>
                </a:tc>
                <a:tc hMerge="1">
                  <a:txBody>
                    <a:bodyPr/>
                    <a:lstStyle/>
                    <a:p>
                      <a:endParaRPr lang="en-GB"/>
                    </a:p>
                  </a:txBody>
                  <a:tcPr/>
                </a:tc>
                <a:tc hMerge="1">
                  <a:txBody>
                    <a:bodyPr/>
                    <a:lstStyle/>
                    <a:p>
                      <a:endParaRPr lang="en-GB"/>
                    </a:p>
                  </a:txBody>
                  <a:tcPr/>
                </a:tc>
                <a:tc>
                  <a:txBody>
                    <a:bodyPr/>
                    <a:lstStyle/>
                    <a:p>
                      <a:pPr marL="0" marR="0" lvl="0" indent="0" algn="l" defTabSz="914400" rtl="0" fontAlgn="auto" hangingPunct="1">
                        <a:lnSpc>
                          <a:spcPct val="100000"/>
                        </a:lnSpc>
                        <a:spcBef>
                          <a:spcPts val="0"/>
                        </a:spcBef>
                        <a:spcAft>
                          <a:spcPts val="0"/>
                        </a:spcAft>
                        <a:buNone/>
                        <a:tabLst/>
                      </a:pPr>
                      <a:r>
                        <a:rPr lang="en-GB" sz="1400"/>
                        <a:t>Observational checkpoint: can the child follow instructions with 3 key words like: ‘Can you </a:t>
                      </a:r>
                      <a:r>
                        <a:rPr lang="en-GB" sz="1400" b="1"/>
                        <a:t>wash dolly’s face</a:t>
                      </a:r>
                      <a:r>
                        <a:rPr lang="en-GB" sz="1400"/>
                        <a:t>?’</a:t>
                      </a:r>
                    </a:p>
                  </a:txBody>
                  <a:tcPr marL="68580" marR="68580" marT="34290" marB="34290"/>
                </a:tc>
                <a:extLst>
                  <a:ext uri="{0D108BD9-81ED-4DB2-BD59-A6C34878D82A}">
                    <a16:rowId xmlns:a16="http://schemas.microsoft.com/office/drawing/2014/main" val="345496151"/>
                  </a:ext>
                </a:extLst>
              </a:tr>
              <a:tr h="500442">
                <a:tc vMerge="1">
                  <a:txBody>
                    <a:bodyPr/>
                    <a:lstStyle/>
                    <a:p>
                      <a:endParaRPr lang="en-GB"/>
                    </a:p>
                  </a:txBody>
                  <a:tcPr/>
                </a:tc>
                <a:tc rowSpan="4">
                  <a:txBody>
                    <a:bodyPr/>
                    <a:lstStyle/>
                    <a:p>
                      <a:pPr lvl="0"/>
                      <a:r>
                        <a:rPr lang="en-GB" sz="1400" b="1"/>
                        <a:t>Understand positional words</a:t>
                      </a:r>
                    </a:p>
                  </a:txBody>
                  <a:tcPr marL="68580" marR="68580" marT="34290" marB="34290"/>
                </a:tc>
                <a:tc>
                  <a:txBody>
                    <a:bodyPr/>
                    <a:lstStyle/>
                    <a:p>
                      <a:pPr lvl="0"/>
                      <a:r>
                        <a:rPr lang="en-GB" sz="1400"/>
                        <a:t>in</a:t>
                      </a:r>
                    </a:p>
                  </a:txBody>
                  <a:tcPr marL="68580" marR="68580" marT="34290" marB="34290"/>
                </a:tc>
                <a:tc>
                  <a:txBody>
                    <a:bodyPr/>
                    <a:lstStyle/>
                    <a:p>
                      <a:pPr lvl="0"/>
                      <a:r>
                        <a:rPr lang="en-GB" sz="1400"/>
                        <a:t>Rub-a-dub, dub</a:t>
                      </a:r>
                    </a:p>
                    <a:p>
                      <a:pPr marL="0" marR="0" lvl="0" indent="0" algn="l" defTabSz="914400" rtl="0" fontAlgn="auto" hangingPunct="1">
                        <a:lnSpc>
                          <a:spcPct val="100000"/>
                        </a:lnSpc>
                        <a:spcBef>
                          <a:spcPts val="0"/>
                        </a:spcBef>
                        <a:spcAft>
                          <a:spcPts val="0"/>
                        </a:spcAft>
                        <a:buNone/>
                        <a:tabLst/>
                      </a:pPr>
                      <a:r>
                        <a:rPr lang="en-GB" sz="1400">
                          <a:hlinkClick r:id="rId3"/>
                        </a:rPr>
                        <a:t>Rub-a-dub dub - BBC Teach</a:t>
                      </a:r>
                      <a:endParaRPr lang="en-GB" sz="1400"/>
                    </a:p>
                  </a:txBody>
                  <a:tcPr marL="68580" marR="68580" marT="34290" marB="34290"/>
                </a:tc>
                <a:tc rowSpan="4">
                  <a:txBody>
                    <a:bodyPr/>
                    <a:lstStyle/>
                    <a:p>
                      <a:pPr marL="0" marR="0" lvl="0" indent="0" algn="l" defTabSz="914400" rtl="0" fontAlgn="auto" hangingPunct="1">
                        <a:lnSpc>
                          <a:spcPct val="100000"/>
                        </a:lnSpc>
                        <a:spcBef>
                          <a:spcPts val="0"/>
                        </a:spcBef>
                        <a:spcAft>
                          <a:spcPts val="0"/>
                        </a:spcAft>
                        <a:buNone/>
                        <a:tabLst/>
                      </a:pPr>
                      <a:endParaRPr lang="en-GB" sz="1400" dirty="0"/>
                    </a:p>
                    <a:p>
                      <a:pPr marL="0" marR="0" lvl="0" indent="0" algn="l" defTabSz="914400" rtl="0" fontAlgn="auto" hangingPunct="1">
                        <a:lnSpc>
                          <a:spcPct val="100000"/>
                        </a:lnSpc>
                        <a:spcBef>
                          <a:spcPts val="0"/>
                        </a:spcBef>
                        <a:spcAft>
                          <a:spcPts val="0"/>
                        </a:spcAft>
                        <a:buNone/>
                        <a:tabLst/>
                      </a:pPr>
                      <a:endParaRPr lang="en-GB" sz="1400" dirty="0"/>
                    </a:p>
                    <a:p>
                      <a:pPr marL="0" marR="0" lvl="0" indent="0" algn="l" defTabSz="914400" rtl="0" fontAlgn="auto" hangingPunct="1">
                        <a:lnSpc>
                          <a:spcPct val="100000"/>
                        </a:lnSpc>
                        <a:spcBef>
                          <a:spcPts val="0"/>
                        </a:spcBef>
                        <a:spcAft>
                          <a:spcPts val="0"/>
                        </a:spcAft>
                        <a:buNone/>
                        <a:tabLst/>
                      </a:pPr>
                      <a:endParaRPr lang="en-GB" sz="1400" dirty="0"/>
                    </a:p>
                    <a:p>
                      <a:pPr marL="0" marR="0" lvl="0" indent="0" algn="l" defTabSz="914400" rtl="0" fontAlgn="auto" hangingPunct="1">
                        <a:lnSpc>
                          <a:spcPct val="100000"/>
                        </a:lnSpc>
                        <a:spcBef>
                          <a:spcPts val="0"/>
                        </a:spcBef>
                        <a:spcAft>
                          <a:spcPts val="0"/>
                        </a:spcAft>
                        <a:buNone/>
                        <a:tabLst/>
                      </a:pPr>
                      <a:endParaRPr lang="en-GB" sz="1400" dirty="0"/>
                    </a:p>
                    <a:p>
                      <a:pPr marL="0" marR="0" lvl="0" indent="0" algn="l" defTabSz="914400" rtl="0" fontAlgn="auto" hangingPunct="1">
                        <a:lnSpc>
                          <a:spcPct val="100000"/>
                        </a:lnSpc>
                        <a:spcBef>
                          <a:spcPts val="0"/>
                        </a:spcBef>
                        <a:spcAft>
                          <a:spcPts val="0"/>
                        </a:spcAft>
                        <a:buNone/>
                        <a:tabLst/>
                      </a:pPr>
                      <a:r>
                        <a:rPr lang="en-GB" sz="1400" dirty="0"/>
                        <a:t>Enlivening story (p.12)</a:t>
                      </a:r>
                    </a:p>
                    <a:p>
                      <a:pPr marL="0" marR="0" lvl="0" indent="0" algn="l" defTabSz="914400" rtl="0" fontAlgn="auto" hangingPunct="1">
                        <a:lnSpc>
                          <a:spcPct val="100000"/>
                        </a:lnSpc>
                        <a:spcBef>
                          <a:spcPts val="0"/>
                        </a:spcBef>
                        <a:spcAft>
                          <a:spcPts val="0"/>
                        </a:spcAft>
                        <a:buNone/>
                        <a:tabLst/>
                      </a:pPr>
                      <a:r>
                        <a:rPr lang="en-GB" sz="1400" dirty="0"/>
                        <a:t>e.g. Peace at Last (Jill Murphy)</a:t>
                      </a:r>
                    </a:p>
                    <a:p>
                      <a:pPr lvl="0"/>
                      <a:endParaRPr lang="en-GB" sz="1400" dirty="0"/>
                    </a:p>
                  </a:txBody>
                  <a:tcPr marL="68580" marR="68580" marT="34290" marB="34290"/>
                </a:tc>
                <a:tc rowSpan="4">
                  <a:txBody>
                    <a:bodyPr/>
                    <a:lstStyle/>
                    <a:p>
                      <a:pPr marL="0" marR="0" lvl="0" indent="0" algn="l" defTabSz="914400" rtl="0" fontAlgn="auto" hangingPunct="1">
                        <a:lnSpc>
                          <a:spcPct val="100000"/>
                        </a:lnSpc>
                        <a:spcBef>
                          <a:spcPts val="0"/>
                        </a:spcBef>
                        <a:spcAft>
                          <a:spcPts val="0"/>
                        </a:spcAft>
                        <a:buNone/>
                        <a:tabLst/>
                      </a:pPr>
                      <a:r>
                        <a:rPr lang="en-GB" sz="1400"/>
                        <a:t>Use spatial words in play, including ‘in’, ‘on’, ‘under’… Suggestion: “Let’s put the troll under the bridge and billy goat on the bridge.”</a:t>
                      </a:r>
                    </a:p>
                    <a:p>
                      <a:pPr marL="0" marR="0" lvl="0" indent="0" algn="l" defTabSz="914400" rtl="0" fontAlgn="auto" hangingPunct="1">
                        <a:lnSpc>
                          <a:spcPct val="100000"/>
                        </a:lnSpc>
                        <a:spcBef>
                          <a:spcPts val="0"/>
                        </a:spcBef>
                        <a:spcAft>
                          <a:spcPts val="0"/>
                        </a:spcAft>
                        <a:buNone/>
                        <a:tabLst/>
                      </a:pPr>
                      <a:r>
                        <a:rPr lang="en-GB" sz="1400"/>
                        <a:t>Describe children’s climbing, tunnelling and hiding using these positional words.</a:t>
                      </a:r>
                    </a:p>
                    <a:p>
                      <a:pPr marL="0" marR="0" lvl="0" indent="0" algn="l" defTabSz="914400" rtl="0" fontAlgn="auto" hangingPunct="1">
                        <a:lnSpc>
                          <a:spcPct val="100000"/>
                        </a:lnSpc>
                        <a:spcBef>
                          <a:spcPts val="0"/>
                        </a:spcBef>
                        <a:spcAft>
                          <a:spcPts val="0"/>
                        </a:spcAft>
                        <a:buNone/>
                        <a:tabLst/>
                      </a:pPr>
                      <a:endParaRPr lang="en-GB" sz="1400"/>
                    </a:p>
                  </a:txBody>
                  <a:tcPr marL="68580" marR="68580" marT="34290" marB="34290"/>
                </a:tc>
                <a:extLst>
                  <a:ext uri="{0D108BD9-81ED-4DB2-BD59-A6C34878D82A}">
                    <a16:rowId xmlns:a16="http://schemas.microsoft.com/office/drawing/2014/main" val="1901179393"/>
                  </a:ext>
                </a:extLst>
              </a:tr>
              <a:tr h="662907">
                <a:tc vMerge="1">
                  <a:txBody>
                    <a:bodyPr/>
                    <a:lstStyle/>
                    <a:p>
                      <a:endParaRPr lang="en-GB"/>
                    </a:p>
                  </a:txBody>
                  <a:tcPr/>
                </a:tc>
                <a:tc vMerge="1">
                  <a:txBody>
                    <a:bodyPr/>
                    <a:lstStyle/>
                    <a:p>
                      <a:endParaRPr lang="en-GB"/>
                    </a:p>
                  </a:txBody>
                  <a:tcPr/>
                </a:tc>
                <a:tc rowSpan="2">
                  <a:txBody>
                    <a:bodyPr/>
                    <a:lstStyle/>
                    <a:p>
                      <a:pPr lvl="0"/>
                      <a:r>
                        <a:rPr lang="en-GB" sz="1400"/>
                        <a:t>under</a:t>
                      </a:r>
                    </a:p>
                  </a:txBody>
                  <a:tcPr marL="68580" marR="68580" marT="34290" marB="34290"/>
                </a:tc>
                <a:tc>
                  <a:txBody>
                    <a:bodyPr/>
                    <a:lstStyle/>
                    <a:p>
                      <a:pPr lvl="0"/>
                      <a:r>
                        <a:rPr lang="en-GB" sz="1400" dirty="0"/>
                        <a:t>Little Boy Blue</a:t>
                      </a:r>
                    </a:p>
                    <a:p>
                      <a:pPr lvl="0"/>
                      <a:r>
                        <a:rPr lang="en-GB" sz="1400" dirty="0">
                          <a:hlinkClick r:id="rId4"/>
                        </a:rPr>
                        <a:t>Little Boy Blue come blow your horn - BBC Teach</a:t>
                      </a:r>
                      <a:endParaRPr lang="en-GB" sz="1400" dirty="0"/>
                    </a:p>
                  </a:txBody>
                  <a:tcPr marL="68580" marR="68580" marT="34290" marB="34290"/>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695147920"/>
                  </a:ext>
                </a:extLst>
              </a:tr>
              <a:tr h="62541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lvl="0"/>
                      <a:r>
                        <a:rPr lang="en-GB" sz="1400" dirty="0"/>
                        <a:t>Rosie’s Walk (Pat Hutchins)</a:t>
                      </a:r>
                    </a:p>
                  </a:txBody>
                  <a:tcPr marL="68580" marR="68580" marT="34290" marB="34290"/>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489497730"/>
                  </a:ext>
                </a:extLst>
              </a:tr>
              <a:tr h="857360">
                <a:tc vMerge="1">
                  <a:txBody>
                    <a:bodyPr/>
                    <a:lstStyle/>
                    <a:p>
                      <a:endParaRPr lang="en-GB"/>
                    </a:p>
                  </a:txBody>
                  <a:tcPr/>
                </a:tc>
                <a:tc vMerge="1">
                  <a:txBody>
                    <a:bodyPr/>
                    <a:lstStyle/>
                    <a:p>
                      <a:endParaRPr lang="en-GB"/>
                    </a:p>
                  </a:txBody>
                  <a:tcPr/>
                </a:tc>
                <a:tc>
                  <a:txBody>
                    <a:bodyPr/>
                    <a:lstStyle/>
                    <a:p>
                      <a:pPr lvl="0"/>
                      <a:r>
                        <a:rPr lang="en-GB" sz="1400"/>
                        <a:t>on</a:t>
                      </a:r>
                    </a:p>
                  </a:txBody>
                  <a:tcPr marL="68580" marR="68580" marT="34290" marB="34290"/>
                </a:tc>
                <a:tc>
                  <a:txBody>
                    <a:bodyPr/>
                    <a:lstStyle/>
                    <a:p>
                      <a:pPr lvl="0"/>
                      <a:r>
                        <a:rPr lang="en-GB" sz="1400" dirty="0"/>
                        <a:t>The wheels on the bus</a:t>
                      </a:r>
                    </a:p>
                    <a:p>
                      <a:pPr lvl="0"/>
                      <a:r>
                        <a:rPr lang="en-GB" sz="1400" dirty="0">
                          <a:hlinkClick r:id="rId5"/>
                        </a:rPr>
                        <a:t>The Wheels on the Bus: Nursery Rhymes for Babies - BBC Tiny Happy People</a:t>
                      </a:r>
                      <a:endParaRPr lang="en-GB" sz="1400" dirty="0"/>
                    </a:p>
                  </a:txBody>
                  <a:tcPr marL="68580" marR="68580" marT="34290" marB="34290"/>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93348652"/>
                  </a:ext>
                </a:extLst>
              </a:tr>
              <a:tr h="489972">
                <a:tc vMerge="1">
                  <a:txBody>
                    <a:bodyPr/>
                    <a:lstStyle/>
                    <a:p>
                      <a:endParaRPr lang="en-GB"/>
                    </a:p>
                  </a:txBody>
                  <a:tcPr/>
                </a:tc>
                <a:tc rowSpan="2">
                  <a:txBody>
                    <a:bodyPr/>
                    <a:lstStyle/>
                    <a:p>
                      <a:pPr lvl="0" algn="l"/>
                      <a:r>
                        <a:rPr lang="en-GB" sz="1400" b="1"/>
                        <a:t>Understand question words</a:t>
                      </a:r>
                    </a:p>
                  </a:txBody>
                  <a:tcPr marL="68580" marR="68580" marT="34290" marB="34290"/>
                </a:tc>
                <a:tc>
                  <a:txBody>
                    <a:bodyPr/>
                    <a:lstStyle/>
                    <a:p>
                      <a:pPr lvl="0"/>
                      <a:r>
                        <a:rPr lang="en-GB" sz="1400" b="0"/>
                        <a:t>Who</a:t>
                      </a:r>
                    </a:p>
                  </a:txBody>
                  <a:tcPr marL="68580" marR="68580" marT="34290" marB="34290"/>
                </a:tc>
                <a:tc>
                  <a:txBody>
                    <a:bodyPr/>
                    <a:lstStyle/>
                    <a:p>
                      <a:pPr lvl="0"/>
                      <a:r>
                        <a:rPr lang="en-GB" sz="1400"/>
                        <a:t>Who sank the boat? </a:t>
                      </a:r>
                    </a:p>
                    <a:p>
                      <a:pPr lvl="0"/>
                      <a:r>
                        <a:rPr lang="en-GB" sz="1400"/>
                        <a:t>(Pauline Allen)</a:t>
                      </a:r>
                    </a:p>
                  </a:txBody>
                  <a:tcPr marL="68580" marR="68580" marT="34290" marB="34290"/>
                </a:tc>
                <a:tc>
                  <a:txBody>
                    <a:bodyPr/>
                    <a:lstStyle/>
                    <a:p>
                      <a:pPr marL="0" marR="0" lvl="0" indent="0" algn="l" defTabSz="914400" rtl="0" fontAlgn="auto" hangingPunct="1">
                        <a:lnSpc>
                          <a:spcPct val="100000"/>
                        </a:lnSpc>
                        <a:spcBef>
                          <a:spcPts val="0"/>
                        </a:spcBef>
                        <a:spcAft>
                          <a:spcPts val="0"/>
                        </a:spcAft>
                        <a:buNone/>
                        <a:tabLst/>
                      </a:pPr>
                      <a:r>
                        <a:rPr lang="en-GB" sz="1400"/>
                        <a:t>Bertha goes to the zoo (p.32)</a:t>
                      </a:r>
                    </a:p>
                  </a:txBody>
                  <a:tcPr marL="68580" marR="68580" marT="34290" marB="34290"/>
                </a:tc>
                <a:tc rowSpan="2">
                  <a:txBody>
                    <a:bodyPr/>
                    <a:lstStyle/>
                    <a:p>
                      <a:pPr marL="0" marR="0" lvl="0" indent="0" algn="l" defTabSz="914400" rtl="0" fontAlgn="auto" hangingPunct="1">
                        <a:lnSpc>
                          <a:spcPct val="100000"/>
                        </a:lnSpc>
                        <a:spcBef>
                          <a:spcPts val="0"/>
                        </a:spcBef>
                        <a:spcAft>
                          <a:spcPts val="0"/>
                        </a:spcAft>
                        <a:buNone/>
                        <a:tabLst/>
                      </a:pPr>
                      <a:r>
                        <a:rPr lang="en-GB" sz="1400" dirty="0"/>
                        <a:t>When talking with young children, give them plenty of processing time (at least 10 seconds). This gives them time to understand what you have said and think of their reply.</a:t>
                      </a:r>
                    </a:p>
                    <a:p>
                      <a:pPr lvl="0"/>
                      <a:endParaRPr lang="en-GB" sz="1400" dirty="0"/>
                    </a:p>
                  </a:txBody>
                  <a:tcPr marL="68580" marR="68580" marT="34290" marB="34290"/>
                </a:tc>
                <a:extLst>
                  <a:ext uri="{0D108BD9-81ED-4DB2-BD59-A6C34878D82A}">
                    <a16:rowId xmlns:a16="http://schemas.microsoft.com/office/drawing/2014/main" val="3648259447"/>
                  </a:ext>
                </a:extLst>
              </a:tr>
              <a:tr h="756293">
                <a:tc vMerge="1">
                  <a:txBody>
                    <a:bodyPr/>
                    <a:lstStyle/>
                    <a:p>
                      <a:endParaRPr lang="en-GB"/>
                    </a:p>
                  </a:txBody>
                  <a:tcPr/>
                </a:tc>
                <a:tc vMerge="1">
                  <a:txBody>
                    <a:bodyPr/>
                    <a:lstStyle/>
                    <a:p>
                      <a:endParaRPr lang="en-GB"/>
                    </a:p>
                  </a:txBody>
                  <a:tcPr/>
                </a:tc>
                <a:tc>
                  <a:txBody>
                    <a:bodyPr/>
                    <a:lstStyle/>
                    <a:p>
                      <a:pPr lvl="0"/>
                      <a:r>
                        <a:rPr lang="en-GB" sz="1400" b="0"/>
                        <a:t>Where</a:t>
                      </a:r>
                    </a:p>
                  </a:txBody>
                  <a:tcPr marL="68580" marR="68580" marT="34290" marB="34290"/>
                </a:tc>
                <a:tc>
                  <a:txBody>
                    <a:bodyPr/>
                    <a:lstStyle/>
                    <a:p>
                      <a:pPr lvl="0"/>
                      <a:r>
                        <a:rPr lang="en-GB" sz="1400"/>
                        <a:t>Where’s my teddy?</a:t>
                      </a:r>
                    </a:p>
                    <a:p>
                      <a:pPr lvl="0"/>
                      <a:r>
                        <a:rPr lang="en-GB" sz="1400"/>
                        <a:t>(Jez Alborough)</a:t>
                      </a:r>
                    </a:p>
                  </a:txBody>
                  <a:tcPr marL="68580" marR="68580" marT="34290" marB="34290"/>
                </a:tc>
                <a:tc>
                  <a:txBody>
                    <a:bodyPr/>
                    <a:lstStyle/>
                    <a:p>
                      <a:pPr marL="0" marR="0" lvl="0" indent="0" algn="l" defTabSz="914400" rtl="0" fontAlgn="auto" hangingPunct="1">
                        <a:lnSpc>
                          <a:spcPct val="100000"/>
                        </a:lnSpc>
                        <a:spcBef>
                          <a:spcPts val="0"/>
                        </a:spcBef>
                        <a:spcAft>
                          <a:spcPts val="0"/>
                        </a:spcAft>
                        <a:buNone/>
                        <a:tabLst/>
                      </a:pPr>
                      <a:r>
                        <a:rPr lang="en-GB" sz="1400" dirty="0"/>
                        <a:t>Socks and shakers (p.11)</a:t>
                      </a:r>
                    </a:p>
                  </a:txBody>
                  <a:tcPr marL="68580" marR="68580" marT="34290" marB="34290"/>
                </a:tc>
                <a:tc vMerge="1">
                  <a:txBody>
                    <a:bodyPr/>
                    <a:lstStyle/>
                    <a:p>
                      <a:endParaRPr lang="en-GB"/>
                    </a:p>
                  </a:txBody>
                  <a:tcPr/>
                </a:tc>
                <a:extLst>
                  <a:ext uri="{0D108BD9-81ED-4DB2-BD59-A6C34878D82A}">
                    <a16:rowId xmlns:a16="http://schemas.microsoft.com/office/drawing/2014/main" val="517531879"/>
                  </a:ext>
                </a:extLst>
              </a:tr>
              <a:tr h="1545237">
                <a:tc vMerge="1">
                  <a:txBody>
                    <a:bodyPr/>
                    <a:lstStyle/>
                    <a:p>
                      <a:endParaRPr lang="en-GB"/>
                    </a:p>
                  </a:txBody>
                  <a:tcPr/>
                </a:tc>
                <a:tc>
                  <a:txBody>
                    <a:bodyPr/>
                    <a:lstStyle/>
                    <a:p>
                      <a:pPr lvl="0"/>
                      <a:r>
                        <a:rPr lang="en-GB" sz="1400" b="1" dirty="0"/>
                        <a:t>Use plural – s ending</a:t>
                      </a:r>
                    </a:p>
                  </a:txBody>
                  <a:tcPr marL="68580" marR="68580" marT="34290" marB="34290"/>
                </a:tc>
                <a:tc>
                  <a:txBody>
                    <a:bodyPr/>
                    <a:lstStyle/>
                    <a:p>
                      <a:pPr lvl="0"/>
                      <a:r>
                        <a:rPr lang="en-GB" sz="1400"/>
                        <a:t>apple</a:t>
                      </a:r>
                      <a:r>
                        <a:rPr lang="en-GB" sz="1400" b="1"/>
                        <a:t>s</a:t>
                      </a:r>
                    </a:p>
                    <a:p>
                      <a:pPr lvl="0"/>
                      <a:r>
                        <a:rPr lang="en-GB" sz="1400"/>
                        <a:t>flower</a:t>
                      </a:r>
                      <a:r>
                        <a:rPr lang="en-GB" sz="1400" b="1"/>
                        <a:t>s</a:t>
                      </a:r>
                    </a:p>
                    <a:p>
                      <a:pPr lvl="0"/>
                      <a:endParaRPr lang="en-GB" sz="1400"/>
                    </a:p>
                  </a:txBody>
                  <a:tcPr marL="68580" marR="68580" marT="34290" marB="34290"/>
                </a:tc>
                <a:tc>
                  <a:txBody>
                    <a:bodyPr/>
                    <a:lstStyle/>
                    <a:p>
                      <a:pPr marL="0" marR="0" lvl="0" indent="0" algn="l" defTabSz="914400" rtl="0" fontAlgn="auto" hangingPunct="1">
                        <a:lnSpc>
                          <a:spcPct val="100000"/>
                        </a:lnSpc>
                        <a:spcBef>
                          <a:spcPts val="0"/>
                        </a:spcBef>
                        <a:spcAft>
                          <a:spcPts val="0"/>
                        </a:spcAft>
                        <a:buNone/>
                        <a:tabLst/>
                      </a:pPr>
                      <a:r>
                        <a:rPr lang="en-GB" sz="1400"/>
                        <a:t>Handa’s Surprise (Eileen Brown)</a:t>
                      </a:r>
                    </a:p>
                    <a:p>
                      <a:pPr lvl="0"/>
                      <a:endParaRPr lang="en-GB" sz="1400"/>
                    </a:p>
                  </a:txBody>
                  <a:tcPr marL="68580" marR="68580" marT="34290" marB="34290"/>
                </a:tc>
                <a:tc>
                  <a:txBody>
                    <a:bodyPr/>
                    <a:lstStyle/>
                    <a:p>
                      <a:pPr lvl="0"/>
                      <a:endParaRPr lang="en-GB" sz="1400"/>
                    </a:p>
                  </a:txBody>
                  <a:tcPr marL="68580" marR="68580" marT="34290" marB="34290"/>
                </a:tc>
                <a:tc>
                  <a:txBody>
                    <a:bodyPr/>
                    <a:lstStyle/>
                    <a:p>
                      <a:pPr marL="0" marR="0" lvl="0" indent="0" algn="l" defTabSz="914400" rtl="0" fontAlgn="auto" hangingPunct="1">
                        <a:lnSpc>
                          <a:spcPct val="100000"/>
                        </a:lnSpc>
                        <a:spcBef>
                          <a:spcPts val="0"/>
                        </a:spcBef>
                        <a:spcAft>
                          <a:spcPts val="0"/>
                        </a:spcAft>
                        <a:buNone/>
                        <a:tabLst/>
                      </a:pPr>
                      <a:r>
                        <a:rPr lang="en-GB" sz="1400" dirty="0"/>
                        <a:t>Model accurate use of plurals. “Look there are two apples”.</a:t>
                      </a:r>
                    </a:p>
                    <a:p>
                      <a:pPr lvl="0"/>
                      <a:endParaRPr lang="en-GB" sz="1400" dirty="0"/>
                    </a:p>
                  </a:txBody>
                  <a:tcPr marL="68580" marR="68580" marT="34290" marB="34290"/>
                </a:tc>
                <a:extLst>
                  <a:ext uri="{0D108BD9-81ED-4DB2-BD59-A6C34878D82A}">
                    <a16:rowId xmlns:a16="http://schemas.microsoft.com/office/drawing/2014/main" val="404092106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9892-3FA9-0AEB-70CB-941DFCF8B41A}"/>
              </a:ext>
            </a:extLst>
          </p:cNvPr>
          <p:cNvSpPr txBox="1">
            <a:spLocks noGrp="1"/>
          </p:cNvSpPr>
          <p:nvPr>
            <p:ph type="title"/>
          </p:nvPr>
        </p:nvSpPr>
        <p:spPr/>
        <p:txBody>
          <a:bodyPr/>
          <a:lstStyle/>
          <a:p>
            <a:endParaRPr lang="en-GB"/>
          </a:p>
        </p:txBody>
      </p:sp>
      <p:graphicFrame>
        <p:nvGraphicFramePr>
          <p:cNvPr id="3" name="Content Placeholder 3">
            <a:extLst>
              <a:ext uri="{FF2B5EF4-FFF2-40B4-BE49-F238E27FC236}">
                <a16:creationId xmlns:a16="http://schemas.microsoft.com/office/drawing/2014/main" id="{F2082FFD-95AA-5459-6262-D3EC7F760809}"/>
              </a:ext>
            </a:extLst>
          </p:cNvPr>
          <p:cNvGraphicFramePr>
            <a:graphicFrameLocks noGrp="1"/>
          </p:cNvGraphicFramePr>
          <p:nvPr>
            <p:ph idx="1"/>
            <p:extLst>
              <p:ext uri="{D42A27DB-BD31-4B8C-83A1-F6EECF244321}">
                <p14:modId xmlns:p14="http://schemas.microsoft.com/office/powerpoint/2010/main" val="3919607674"/>
              </p:ext>
            </p:extLst>
          </p:nvPr>
        </p:nvGraphicFramePr>
        <p:xfrm>
          <a:off x="1" y="0"/>
          <a:ext cx="9203634" cy="7248180"/>
        </p:xfrm>
        <a:graphic>
          <a:graphicData uri="http://schemas.openxmlformats.org/drawingml/2006/table">
            <a:tbl>
              <a:tblPr firstRow="1" bandRow="1">
                <a:effectLst/>
                <a:tableStyleId>{5C22544A-7EE6-4342-B048-85BDC9FD1C3A}</a:tableStyleId>
              </a:tblPr>
              <a:tblGrid>
                <a:gridCol w="466859">
                  <a:extLst>
                    <a:ext uri="{9D8B030D-6E8A-4147-A177-3AD203B41FA5}">
                      <a16:colId xmlns:a16="http://schemas.microsoft.com/office/drawing/2014/main" val="3699874107"/>
                    </a:ext>
                  </a:extLst>
                </a:gridCol>
                <a:gridCol w="1128769">
                  <a:extLst>
                    <a:ext uri="{9D8B030D-6E8A-4147-A177-3AD203B41FA5}">
                      <a16:colId xmlns:a16="http://schemas.microsoft.com/office/drawing/2014/main" val="3371766574"/>
                    </a:ext>
                  </a:extLst>
                </a:gridCol>
                <a:gridCol w="1648952">
                  <a:extLst>
                    <a:ext uri="{9D8B030D-6E8A-4147-A177-3AD203B41FA5}">
                      <a16:colId xmlns:a16="http://schemas.microsoft.com/office/drawing/2014/main" val="899974208"/>
                    </a:ext>
                  </a:extLst>
                </a:gridCol>
                <a:gridCol w="2115115">
                  <a:extLst>
                    <a:ext uri="{9D8B030D-6E8A-4147-A177-3AD203B41FA5}">
                      <a16:colId xmlns:a16="http://schemas.microsoft.com/office/drawing/2014/main" val="2357541880"/>
                    </a:ext>
                  </a:extLst>
                </a:gridCol>
                <a:gridCol w="1411098">
                  <a:extLst>
                    <a:ext uri="{9D8B030D-6E8A-4147-A177-3AD203B41FA5}">
                      <a16:colId xmlns:a16="http://schemas.microsoft.com/office/drawing/2014/main" val="2615866431"/>
                    </a:ext>
                  </a:extLst>
                </a:gridCol>
                <a:gridCol w="2432841">
                  <a:extLst>
                    <a:ext uri="{9D8B030D-6E8A-4147-A177-3AD203B41FA5}">
                      <a16:colId xmlns:a16="http://schemas.microsoft.com/office/drawing/2014/main" val="673721161"/>
                    </a:ext>
                  </a:extLst>
                </a:gridCol>
              </a:tblGrid>
              <a:tr h="720082">
                <a:tc rowSpan="7">
                  <a:txBody>
                    <a:bodyPr/>
                    <a:lstStyle/>
                    <a:p>
                      <a:pPr marL="0" marR="0" lvl="0" indent="0" algn="ctr" defTabSz="914400" rtl="0" fontAlgn="auto" hangingPunct="1">
                        <a:lnSpc>
                          <a:spcPct val="100000"/>
                        </a:lnSpc>
                        <a:spcBef>
                          <a:spcPts val="0"/>
                        </a:spcBef>
                        <a:spcAft>
                          <a:spcPts val="0"/>
                        </a:spcAft>
                        <a:buNone/>
                        <a:tabLst/>
                      </a:pPr>
                      <a:r>
                        <a:rPr lang="en-GB" sz="1600" dirty="0"/>
                        <a:t>42 – 47 months of age</a:t>
                      </a:r>
                    </a:p>
                  </a:txBody>
                  <a:tcPr marL="68580" marR="68580" marT="34290" marB="34290" vert="vert270"/>
                </a:tc>
                <a:tc gridSpan="2">
                  <a:txBody>
                    <a:bodyPr/>
                    <a:lstStyle/>
                    <a:p>
                      <a:pPr lvl="0" algn="ctr"/>
                      <a:r>
                        <a:rPr lang="en-GB" sz="1600" dirty="0"/>
                        <a:t>Does the child  ..?</a:t>
                      </a:r>
                    </a:p>
                  </a:txBody>
                  <a:tcPr marL="68580" marR="68580" marT="34290" marB="34290"/>
                </a:tc>
                <a:tc hMerge="1">
                  <a:txBody>
                    <a:bodyPr/>
                    <a:lstStyle/>
                    <a:p>
                      <a:endParaRPr lang="en-GB"/>
                    </a:p>
                  </a:txBody>
                  <a:tcPr/>
                </a:tc>
                <a:tc>
                  <a:txBody>
                    <a:bodyPr/>
                    <a:lstStyle/>
                    <a:p>
                      <a:pPr lvl="0" algn="ctr"/>
                      <a:r>
                        <a:rPr lang="en-GB" sz="1600" dirty="0"/>
                        <a:t>Suggested</a:t>
                      </a:r>
                    </a:p>
                    <a:p>
                      <a:pPr lvl="0" algn="ctr"/>
                      <a:r>
                        <a:rPr lang="en-GB" sz="1600" dirty="0"/>
                        <a:t>storybook / rhyme</a:t>
                      </a:r>
                    </a:p>
                  </a:txBody>
                  <a:tcPr marL="68580" marR="68580" marT="34290" marB="34290"/>
                </a:tc>
                <a:tc>
                  <a:txBody>
                    <a:bodyPr/>
                    <a:lstStyle/>
                    <a:p>
                      <a:pPr lvl="0" algn="ctr"/>
                      <a:r>
                        <a:rPr lang="en-GB" sz="1600" dirty="0"/>
                        <a:t>Letters and Sounds : Phase 1</a:t>
                      </a:r>
                    </a:p>
                  </a:txBody>
                  <a:tcPr marL="68580" marR="68580" marT="34290" marB="34290"/>
                </a:tc>
                <a:tc>
                  <a:txBody>
                    <a:bodyPr/>
                    <a:lstStyle/>
                    <a:p>
                      <a:pPr lvl="0" algn="ctr"/>
                      <a:r>
                        <a:rPr lang="en-GB" sz="1600" dirty="0"/>
                        <a:t>Development Matters</a:t>
                      </a:r>
                    </a:p>
                    <a:p>
                      <a:pPr lvl="0" algn="ctr"/>
                      <a:r>
                        <a:rPr lang="en-GB" sz="1600" dirty="0"/>
                        <a:t>guidance</a:t>
                      </a:r>
                    </a:p>
                  </a:txBody>
                  <a:tcPr marL="68580" marR="68580" marT="34290" marB="34290"/>
                </a:tc>
                <a:extLst>
                  <a:ext uri="{0D108BD9-81ED-4DB2-BD59-A6C34878D82A}">
                    <a16:rowId xmlns:a16="http://schemas.microsoft.com/office/drawing/2014/main" val="1075959067"/>
                  </a:ext>
                </a:extLst>
              </a:tr>
              <a:tr h="896178">
                <a:tc vMerge="1">
                  <a:txBody>
                    <a:bodyPr/>
                    <a:lstStyle/>
                    <a:p>
                      <a:endParaRPr lang="en-GB"/>
                    </a:p>
                  </a:txBody>
                  <a:tcPr/>
                </a:tc>
                <a:tc>
                  <a:txBody>
                    <a:bodyPr/>
                    <a:lstStyle/>
                    <a:p>
                      <a:pPr lvl="0"/>
                      <a:r>
                        <a:rPr lang="en-GB" sz="1400" b="1" dirty="0"/>
                        <a:t>Understand commands containing 3 key words</a:t>
                      </a:r>
                    </a:p>
                  </a:txBody>
                  <a:tcPr marL="68580" marR="68580" marT="34290" marB="34290"/>
                </a:tc>
                <a:tc gridSpan="4">
                  <a:txBody>
                    <a:bodyPr/>
                    <a:lstStyle/>
                    <a:p>
                      <a:pPr marL="0" marR="0" lvl="0" indent="0" algn="l" defTabSz="914400" rtl="0" fontAlgn="auto" hangingPunct="1">
                        <a:lnSpc>
                          <a:spcPct val="100000"/>
                        </a:lnSpc>
                        <a:spcBef>
                          <a:spcPts val="0"/>
                        </a:spcBef>
                        <a:spcAft>
                          <a:spcPts val="0"/>
                        </a:spcAft>
                        <a:buNone/>
                        <a:tabLst/>
                      </a:pPr>
                      <a:r>
                        <a:rPr lang="en-GB" sz="1400" dirty="0">
                          <a:hlinkClick r:id="rId2"/>
                        </a:rPr>
                        <a:t>Following-Instructions-3-Key-Words.pdf</a:t>
                      </a:r>
                      <a:endParaRPr lang="en-GB" sz="1400" dirty="0"/>
                    </a:p>
                    <a:p>
                      <a:pPr lvl="0"/>
                      <a:endParaRPr lang="en-GB" sz="1400" dirty="0"/>
                    </a:p>
                  </a:txBody>
                  <a:tcPr marL="68580" marR="68580" marT="34290" marB="3429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30717777"/>
                  </a:ext>
                </a:extLst>
              </a:tr>
              <a:tr h="1002231">
                <a:tc vMerge="1">
                  <a:txBody>
                    <a:bodyPr/>
                    <a:lstStyle/>
                    <a:p>
                      <a:endParaRPr lang="en-GB"/>
                    </a:p>
                  </a:txBody>
                  <a:tcPr/>
                </a:tc>
                <a:tc rowSpan="2">
                  <a:txBody>
                    <a:bodyPr/>
                    <a:lstStyle/>
                    <a:p>
                      <a:pPr lvl="0"/>
                      <a:r>
                        <a:rPr lang="en-GB" sz="1400" b="1"/>
                        <a:t>Understand positional language</a:t>
                      </a:r>
                    </a:p>
                  </a:txBody>
                  <a:tcPr marL="68580" marR="68580" marT="34290" marB="34290"/>
                </a:tc>
                <a:tc>
                  <a:txBody>
                    <a:bodyPr/>
                    <a:lstStyle/>
                    <a:p>
                      <a:pPr lvl="0"/>
                      <a:r>
                        <a:rPr lang="en-GB" sz="1400"/>
                        <a:t>in front of</a:t>
                      </a:r>
                    </a:p>
                    <a:p>
                      <a:pPr lvl="0"/>
                      <a:endParaRPr lang="en-GB" sz="1400"/>
                    </a:p>
                    <a:p>
                      <a:pPr lvl="0"/>
                      <a:endParaRPr lang="en-GB" sz="1400"/>
                    </a:p>
                  </a:txBody>
                  <a:tcPr marL="68580" marR="68580" marT="34290" marB="34290"/>
                </a:tc>
                <a:tc rowSpan="2">
                  <a:txBody>
                    <a:bodyPr/>
                    <a:lstStyle/>
                    <a:p>
                      <a:pPr marL="0" marR="0" lvl="0" indent="0" algn="l" defTabSz="914400" rtl="0" fontAlgn="auto" hangingPunct="1">
                        <a:lnSpc>
                          <a:spcPct val="100000"/>
                        </a:lnSpc>
                        <a:spcBef>
                          <a:spcPts val="0"/>
                        </a:spcBef>
                        <a:spcAft>
                          <a:spcPts val="0"/>
                        </a:spcAft>
                        <a:buNone/>
                        <a:tabLst/>
                      </a:pPr>
                      <a:r>
                        <a:rPr lang="en-GB" sz="1400" dirty="0"/>
                        <a:t>We are going on a bear hunt (Michael Rosen)</a:t>
                      </a:r>
                    </a:p>
                    <a:p>
                      <a:pPr lvl="0"/>
                      <a:endParaRPr lang="en-GB" sz="1400" dirty="0"/>
                    </a:p>
                  </a:txBody>
                  <a:tcPr marL="68580" marR="68580" marT="34290" marB="34290"/>
                </a:tc>
                <a:tc>
                  <a:txBody>
                    <a:bodyPr/>
                    <a:lstStyle/>
                    <a:p>
                      <a:pPr lvl="0"/>
                      <a:r>
                        <a:rPr lang="en-GB" sz="1400"/>
                        <a:t>Which instrument? (p.15)</a:t>
                      </a:r>
                    </a:p>
                    <a:p>
                      <a:pPr lvl="0"/>
                      <a:r>
                        <a:rPr lang="en-GB" sz="1400"/>
                        <a:t>Matching sound makers (p.16)</a:t>
                      </a:r>
                    </a:p>
                  </a:txBody>
                  <a:tcPr marL="68580" marR="68580" marT="34290" marB="34290"/>
                </a:tc>
                <a:tc rowSpan="2">
                  <a:txBody>
                    <a:bodyPr/>
                    <a:lstStyle/>
                    <a:p>
                      <a:pPr marL="0" marR="0" lvl="0" indent="0" algn="l" defTabSz="914400" rtl="0" fontAlgn="auto" hangingPunct="1">
                        <a:lnSpc>
                          <a:spcPct val="100000"/>
                        </a:lnSpc>
                        <a:spcBef>
                          <a:spcPts val="0"/>
                        </a:spcBef>
                        <a:spcAft>
                          <a:spcPts val="0"/>
                        </a:spcAft>
                        <a:buNone/>
                        <a:tabLst/>
                      </a:pPr>
                      <a:r>
                        <a:rPr lang="en-GB" sz="1400"/>
                        <a:t>Discuss routes and locations, using words like ‘in front of’ and ‘behind’. Use spatial words in play e.g. “Let’s put the troll in front of the bridge and the billy goat behind the tree.”</a:t>
                      </a:r>
                    </a:p>
                  </a:txBody>
                  <a:tcPr marL="68580" marR="68580" marT="34290" marB="34290"/>
                </a:tc>
                <a:extLst>
                  <a:ext uri="{0D108BD9-81ED-4DB2-BD59-A6C34878D82A}">
                    <a16:rowId xmlns:a16="http://schemas.microsoft.com/office/drawing/2014/main" val="715383560"/>
                  </a:ext>
                </a:extLst>
              </a:tr>
              <a:tr h="539074">
                <a:tc vMerge="1">
                  <a:txBody>
                    <a:bodyPr/>
                    <a:lstStyle/>
                    <a:p>
                      <a:endParaRPr lang="en-GB"/>
                    </a:p>
                  </a:txBody>
                  <a:tcPr/>
                </a:tc>
                <a:tc vMerge="1">
                  <a:txBody>
                    <a:bodyPr/>
                    <a:lstStyle/>
                    <a:p>
                      <a:endParaRPr lang="en-GB"/>
                    </a:p>
                  </a:txBody>
                  <a:tcPr/>
                </a:tc>
                <a:tc>
                  <a:txBody>
                    <a:bodyPr/>
                    <a:lstStyle/>
                    <a:p>
                      <a:pPr lvl="0"/>
                      <a:r>
                        <a:rPr lang="en-GB" sz="1400" dirty="0"/>
                        <a:t>behind</a:t>
                      </a:r>
                    </a:p>
                  </a:txBody>
                  <a:tcPr marL="68580" marR="68580" marT="34290" marB="34290"/>
                </a:tc>
                <a:tc vMerge="1">
                  <a:txBody>
                    <a:bodyPr/>
                    <a:lstStyle/>
                    <a:p>
                      <a:endParaRPr lang="en-GB"/>
                    </a:p>
                  </a:txBody>
                  <a:tcPr/>
                </a:tc>
                <a:tc>
                  <a:txBody>
                    <a:bodyPr/>
                    <a:lstStyle/>
                    <a:p>
                      <a:pPr marL="0" marR="0" lvl="0" indent="0" algn="l" defTabSz="914400" rtl="0" fontAlgn="auto" hangingPunct="1">
                        <a:lnSpc>
                          <a:spcPct val="100000"/>
                        </a:lnSpc>
                        <a:spcBef>
                          <a:spcPts val="0"/>
                        </a:spcBef>
                        <a:spcAft>
                          <a:spcPts val="0"/>
                        </a:spcAft>
                        <a:buNone/>
                        <a:tabLst/>
                      </a:pPr>
                      <a:r>
                        <a:rPr lang="en-GB" sz="1400"/>
                        <a:t>Mirror play (p.34)</a:t>
                      </a:r>
                    </a:p>
                  </a:txBody>
                  <a:tcPr marL="68580" marR="68580" marT="34290" marB="34290"/>
                </a:tc>
                <a:tc vMerge="1">
                  <a:txBody>
                    <a:bodyPr/>
                    <a:lstStyle/>
                    <a:p>
                      <a:endParaRPr lang="en-GB"/>
                    </a:p>
                  </a:txBody>
                  <a:tcPr/>
                </a:tc>
                <a:extLst>
                  <a:ext uri="{0D108BD9-81ED-4DB2-BD59-A6C34878D82A}">
                    <a16:rowId xmlns:a16="http://schemas.microsoft.com/office/drawing/2014/main" val="3960701150"/>
                  </a:ext>
                </a:extLst>
              </a:tr>
              <a:tr h="1002231">
                <a:tc vMerge="1">
                  <a:txBody>
                    <a:bodyPr/>
                    <a:lstStyle/>
                    <a:p>
                      <a:endParaRPr lang="en-GB"/>
                    </a:p>
                  </a:txBody>
                  <a:tcPr/>
                </a:tc>
                <a:tc rowSpan="2">
                  <a:txBody>
                    <a:bodyPr/>
                    <a:lstStyle/>
                    <a:p>
                      <a:pPr lvl="0" algn="l"/>
                      <a:r>
                        <a:rPr lang="en-GB" sz="1400" b="1"/>
                        <a:t>Understand concepts</a:t>
                      </a:r>
                    </a:p>
                  </a:txBody>
                  <a:tcPr marL="68580" marR="68580" marT="34290" marB="34290"/>
                </a:tc>
                <a:tc>
                  <a:txBody>
                    <a:bodyPr/>
                    <a:lstStyle/>
                    <a:p>
                      <a:pPr lvl="0"/>
                      <a:r>
                        <a:rPr lang="en-GB" sz="1400" b="0"/>
                        <a:t>empty</a:t>
                      </a:r>
                    </a:p>
                    <a:p>
                      <a:pPr lvl="0"/>
                      <a:r>
                        <a:rPr lang="en-GB" sz="1400" b="0"/>
                        <a:t>full</a:t>
                      </a:r>
                    </a:p>
                    <a:p>
                      <a:pPr lvl="0"/>
                      <a:endParaRPr lang="en-GB" sz="1400" b="0"/>
                    </a:p>
                  </a:txBody>
                  <a:tcPr marL="68580" marR="68580" marT="34290" marB="34290"/>
                </a:tc>
                <a:tc>
                  <a:txBody>
                    <a:bodyPr/>
                    <a:lstStyle/>
                    <a:p>
                      <a:pPr lvl="0"/>
                      <a:endParaRPr lang="en-GB" sz="1400" i="1" dirty="0"/>
                    </a:p>
                  </a:txBody>
                  <a:tcPr marL="68580" marR="68580" marT="34290" marB="34290"/>
                </a:tc>
                <a:tc>
                  <a:txBody>
                    <a:bodyPr/>
                    <a:lstStyle/>
                    <a:p>
                      <a:pPr lvl="0"/>
                      <a:endParaRPr lang="en-GB" sz="1400"/>
                    </a:p>
                  </a:txBody>
                  <a:tcPr marL="68580" marR="68580" marT="34290" marB="34290"/>
                </a:tc>
                <a:tc>
                  <a:txBody>
                    <a:bodyPr/>
                    <a:lstStyle/>
                    <a:p>
                      <a:pPr lvl="0"/>
                      <a:r>
                        <a:rPr lang="en-GB" sz="1400"/>
                        <a:t>Model language that promotes thinking: “I can see that’s empty – I wonder what happened to the snail that used to live in that shell?”</a:t>
                      </a:r>
                    </a:p>
                  </a:txBody>
                  <a:tcPr marL="68580" marR="68580" marT="34290" marB="34290"/>
                </a:tc>
                <a:extLst>
                  <a:ext uri="{0D108BD9-81ED-4DB2-BD59-A6C34878D82A}">
                    <a16:rowId xmlns:a16="http://schemas.microsoft.com/office/drawing/2014/main" val="2926178401"/>
                  </a:ext>
                </a:extLst>
              </a:tr>
              <a:tr h="774921">
                <a:tc vMerge="1">
                  <a:txBody>
                    <a:bodyPr/>
                    <a:lstStyle/>
                    <a:p>
                      <a:endParaRPr lang="en-GB"/>
                    </a:p>
                  </a:txBody>
                  <a:tcPr/>
                </a:tc>
                <a:tc vMerge="1">
                  <a:txBody>
                    <a:bodyPr/>
                    <a:lstStyle/>
                    <a:p>
                      <a:endParaRPr lang="en-GB"/>
                    </a:p>
                  </a:txBody>
                  <a:tcPr/>
                </a:tc>
                <a:tc>
                  <a:txBody>
                    <a:bodyPr/>
                    <a:lstStyle/>
                    <a:p>
                      <a:pPr lvl="0"/>
                      <a:r>
                        <a:rPr lang="en-GB" sz="1400" b="0"/>
                        <a:t>long</a:t>
                      </a:r>
                    </a:p>
                    <a:p>
                      <a:pPr lvl="0"/>
                      <a:r>
                        <a:rPr lang="en-GB" sz="1400" b="0"/>
                        <a:t>short</a:t>
                      </a:r>
                    </a:p>
                    <a:p>
                      <a:pPr lvl="0"/>
                      <a:endParaRPr lang="en-GB" sz="1400" b="0"/>
                    </a:p>
                  </a:txBody>
                  <a:tcPr marL="68580" marR="68580" marT="34290" marB="34290"/>
                </a:tc>
                <a:tc>
                  <a:txBody>
                    <a:bodyPr/>
                    <a:lstStyle/>
                    <a:p>
                      <a:pPr lvl="0"/>
                      <a:endParaRPr lang="en-GB" sz="1400" dirty="0"/>
                    </a:p>
                  </a:txBody>
                  <a:tcPr marL="68580" marR="68580" marT="34290" marB="34290"/>
                </a:tc>
                <a:tc>
                  <a:txBody>
                    <a:bodyPr/>
                    <a:lstStyle/>
                    <a:p>
                      <a:pPr lvl="0"/>
                      <a:r>
                        <a:rPr lang="en-GB" sz="1400" dirty="0"/>
                        <a:t>Words about sounds (p.22)</a:t>
                      </a:r>
                    </a:p>
                    <a:p>
                      <a:pPr lvl="0"/>
                      <a:r>
                        <a:rPr lang="en-GB" sz="1400" dirty="0"/>
                        <a:t>Chain games (p.38)</a:t>
                      </a:r>
                    </a:p>
                  </a:txBody>
                  <a:tcPr marL="68580" marR="68580" marT="34290" marB="34290"/>
                </a:tc>
                <a:tc>
                  <a:txBody>
                    <a:bodyPr/>
                    <a:lstStyle/>
                    <a:p>
                      <a:pPr lvl="0"/>
                      <a:r>
                        <a:rPr lang="en-GB" sz="1400"/>
                        <a:t>Encourage the children to collaborate with each other to manage moving long and short planks safely. </a:t>
                      </a:r>
                    </a:p>
                  </a:txBody>
                  <a:tcPr marL="68580" marR="68580" marT="34290" marB="34290"/>
                </a:tc>
                <a:extLst>
                  <a:ext uri="{0D108BD9-81ED-4DB2-BD59-A6C34878D82A}">
                    <a16:rowId xmlns:a16="http://schemas.microsoft.com/office/drawing/2014/main" val="852042728"/>
                  </a:ext>
                </a:extLst>
              </a:tr>
              <a:tr h="1794206">
                <a:tc vMerge="1">
                  <a:txBody>
                    <a:bodyPr/>
                    <a:lstStyle/>
                    <a:p>
                      <a:endParaRPr lang="en-GB"/>
                    </a:p>
                  </a:txBody>
                  <a:tcPr/>
                </a:tc>
                <a:tc>
                  <a:txBody>
                    <a:bodyPr/>
                    <a:lstStyle/>
                    <a:p>
                      <a:pPr lvl="0"/>
                      <a:r>
                        <a:rPr lang="en-GB" sz="1400" b="1"/>
                        <a:t>Use the comparative</a:t>
                      </a:r>
                    </a:p>
                    <a:p>
                      <a:pPr lvl="0"/>
                      <a:r>
                        <a:rPr lang="en-GB" sz="1400" b="1"/>
                        <a:t>ending -er</a:t>
                      </a:r>
                    </a:p>
                  </a:txBody>
                  <a:tcPr marL="68580" marR="68580" marT="34290" marB="34290"/>
                </a:tc>
                <a:tc>
                  <a:txBody>
                    <a:bodyPr/>
                    <a:lstStyle/>
                    <a:p>
                      <a:pPr lvl="0"/>
                      <a:r>
                        <a:rPr lang="en-GB" sz="1400"/>
                        <a:t>bigger</a:t>
                      </a:r>
                    </a:p>
                    <a:p>
                      <a:pPr lvl="0"/>
                      <a:r>
                        <a:rPr lang="en-GB" sz="1400"/>
                        <a:t>taller</a:t>
                      </a:r>
                    </a:p>
                  </a:txBody>
                  <a:tcPr marL="68580" marR="68580" marT="34290" marB="34290"/>
                </a:tc>
                <a:tc>
                  <a:txBody>
                    <a:bodyPr/>
                    <a:lstStyle/>
                    <a:p>
                      <a:pPr lvl="0"/>
                      <a:r>
                        <a:rPr lang="en-GB" sz="1400"/>
                        <a:t>Owl Babies </a:t>
                      </a:r>
                    </a:p>
                    <a:p>
                      <a:pPr lvl="0"/>
                      <a:r>
                        <a:rPr lang="en-GB" sz="1400"/>
                        <a:t>(Martin Waddell)</a:t>
                      </a:r>
                    </a:p>
                    <a:p>
                      <a:pPr lvl="0"/>
                      <a:endParaRPr lang="en-GB" sz="1400"/>
                    </a:p>
                    <a:p>
                      <a:pPr lvl="0"/>
                      <a:r>
                        <a:rPr lang="en-GB" sz="1400"/>
                        <a:t>Dinosaurs </a:t>
                      </a:r>
                    </a:p>
                    <a:p>
                      <a:pPr lvl="0"/>
                      <a:r>
                        <a:rPr lang="en-GB" sz="1400">
                          <a:hlinkClick r:id="rId3"/>
                        </a:rPr>
                        <a:t>Dinosaurs - BBC Teach</a:t>
                      </a:r>
                      <a:endParaRPr lang="en-GB" sz="1400"/>
                    </a:p>
                    <a:p>
                      <a:pPr lvl="0"/>
                      <a:endParaRPr lang="en-GB" sz="1400"/>
                    </a:p>
                  </a:txBody>
                  <a:tcPr marL="68580" marR="68580" marT="34290" marB="34290"/>
                </a:tc>
                <a:tc>
                  <a:txBody>
                    <a:bodyPr/>
                    <a:lstStyle/>
                    <a:p>
                      <a:pPr lvl="0"/>
                      <a:endParaRPr lang="en-GB" sz="1400" dirty="0"/>
                    </a:p>
                  </a:txBody>
                  <a:tcPr marL="68580" marR="68580" marT="34290" marB="34290"/>
                </a:tc>
                <a:tc>
                  <a:txBody>
                    <a:bodyPr/>
                    <a:lstStyle/>
                    <a:p>
                      <a:pPr marL="0" marR="0" lvl="0" indent="0" algn="l" defTabSz="914400" rtl="0" fontAlgn="auto" hangingPunct="1">
                        <a:lnSpc>
                          <a:spcPct val="100000"/>
                        </a:lnSpc>
                        <a:spcBef>
                          <a:spcPts val="0"/>
                        </a:spcBef>
                        <a:spcAft>
                          <a:spcPts val="0"/>
                        </a:spcAft>
                        <a:buNone/>
                        <a:tabLst/>
                      </a:pPr>
                      <a:r>
                        <a:rPr lang="en-GB" sz="1400" dirty="0"/>
                        <a:t>Use the language of size in everyday contexts. Provide objects with marked differences in size e.g. dolls’ and adult chairs, tiny and big bears, shoes, cups and bowls, blocks and containers.</a:t>
                      </a:r>
                    </a:p>
                    <a:p>
                      <a:pPr lvl="0"/>
                      <a:endParaRPr lang="en-GB" sz="1400" dirty="0"/>
                    </a:p>
                  </a:txBody>
                  <a:tcPr marL="68580" marR="68580" marT="34290" marB="34290"/>
                </a:tc>
                <a:extLst>
                  <a:ext uri="{0D108BD9-81ED-4DB2-BD59-A6C34878D82A}">
                    <a16:rowId xmlns:a16="http://schemas.microsoft.com/office/drawing/2014/main" val="429247968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C4829-231B-350D-62EA-7E1759EB811B}"/>
              </a:ext>
            </a:extLst>
          </p:cNvPr>
          <p:cNvSpPr txBox="1">
            <a:spLocks noGrp="1"/>
          </p:cNvSpPr>
          <p:nvPr>
            <p:ph type="title"/>
          </p:nvPr>
        </p:nvSpPr>
        <p:spPr/>
        <p:txBody>
          <a:bodyPr/>
          <a:lstStyle/>
          <a:p>
            <a:endParaRPr lang="en-GB"/>
          </a:p>
        </p:txBody>
      </p:sp>
      <p:graphicFrame>
        <p:nvGraphicFramePr>
          <p:cNvPr id="3" name="Content Placeholder 3">
            <a:extLst>
              <a:ext uri="{FF2B5EF4-FFF2-40B4-BE49-F238E27FC236}">
                <a16:creationId xmlns:a16="http://schemas.microsoft.com/office/drawing/2014/main" id="{01789368-8F87-4578-D7CC-4AB5F2A7FC24}"/>
              </a:ext>
            </a:extLst>
          </p:cNvPr>
          <p:cNvGraphicFramePr>
            <a:graphicFrameLocks noGrp="1"/>
          </p:cNvGraphicFramePr>
          <p:nvPr>
            <p:ph idx="1"/>
            <p:extLst>
              <p:ext uri="{D42A27DB-BD31-4B8C-83A1-F6EECF244321}">
                <p14:modId xmlns:p14="http://schemas.microsoft.com/office/powerpoint/2010/main" val="1026160210"/>
              </p:ext>
            </p:extLst>
          </p:nvPr>
        </p:nvGraphicFramePr>
        <p:xfrm>
          <a:off x="-1" y="-1"/>
          <a:ext cx="9203636" cy="7417678"/>
        </p:xfrm>
        <a:graphic>
          <a:graphicData uri="http://schemas.openxmlformats.org/drawingml/2006/table">
            <a:tbl>
              <a:tblPr firstRow="1" bandRow="1">
                <a:effectLst/>
                <a:tableStyleId>{5C22544A-7EE6-4342-B048-85BDC9FD1C3A}</a:tableStyleId>
              </a:tblPr>
              <a:tblGrid>
                <a:gridCol w="466860">
                  <a:extLst>
                    <a:ext uri="{9D8B030D-6E8A-4147-A177-3AD203B41FA5}">
                      <a16:colId xmlns:a16="http://schemas.microsoft.com/office/drawing/2014/main" val="1351951645"/>
                    </a:ext>
                  </a:extLst>
                </a:gridCol>
                <a:gridCol w="1113764">
                  <a:extLst>
                    <a:ext uri="{9D8B030D-6E8A-4147-A177-3AD203B41FA5}">
                      <a16:colId xmlns:a16="http://schemas.microsoft.com/office/drawing/2014/main" val="3483071705"/>
                    </a:ext>
                  </a:extLst>
                </a:gridCol>
                <a:gridCol w="1663953">
                  <a:extLst>
                    <a:ext uri="{9D8B030D-6E8A-4147-A177-3AD203B41FA5}">
                      <a16:colId xmlns:a16="http://schemas.microsoft.com/office/drawing/2014/main" val="1605532960"/>
                    </a:ext>
                  </a:extLst>
                </a:gridCol>
                <a:gridCol w="2115117">
                  <a:extLst>
                    <a:ext uri="{9D8B030D-6E8A-4147-A177-3AD203B41FA5}">
                      <a16:colId xmlns:a16="http://schemas.microsoft.com/office/drawing/2014/main" val="3888552209"/>
                    </a:ext>
                  </a:extLst>
                </a:gridCol>
                <a:gridCol w="1411099">
                  <a:extLst>
                    <a:ext uri="{9D8B030D-6E8A-4147-A177-3AD203B41FA5}">
                      <a16:colId xmlns:a16="http://schemas.microsoft.com/office/drawing/2014/main" val="2990320387"/>
                    </a:ext>
                  </a:extLst>
                </a:gridCol>
                <a:gridCol w="153469">
                  <a:extLst>
                    <a:ext uri="{9D8B030D-6E8A-4147-A177-3AD203B41FA5}">
                      <a16:colId xmlns:a16="http://schemas.microsoft.com/office/drawing/2014/main" val="433367431"/>
                    </a:ext>
                  </a:extLst>
                </a:gridCol>
                <a:gridCol w="2279374">
                  <a:extLst>
                    <a:ext uri="{9D8B030D-6E8A-4147-A177-3AD203B41FA5}">
                      <a16:colId xmlns:a16="http://schemas.microsoft.com/office/drawing/2014/main" val="1675119544"/>
                    </a:ext>
                  </a:extLst>
                </a:gridCol>
              </a:tblGrid>
              <a:tr h="637841">
                <a:tc rowSpan="10">
                  <a:txBody>
                    <a:bodyPr/>
                    <a:lstStyle/>
                    <a:p>
                      <a:pPr marL="0" marR="0" lvl="0" indent="0" algn="ctr" defTabSz="914400" rtl="0" fontAlgn="auto" hangingPunct="1">
                        <a:lnSpc>
                          <a:spcPct val="100000"/>
                        </a:lnSpc>
                        <a:spcBef>
                          <a:spcPts val="0"/>
                        </a:spcBef>
                        <a:spcAft>
                          <a:spcPts val="0"/>
                        </a:spcAft>
                        <a:buNone/>
                        <a:tabLst/>
                      </a:pPr>
                      <a:r>
                        <a:rPr lang="en-GB" sz="1600" dirty="0"/>
                        <a:t>48 – 59 months of age</a:t>
                      </a:r>
                    </a:p>
                  </a:txBody>
                  <a:tcPr marL="68580" marR="68580" marT="34290" marB="34290" vert="vert270"/>
                </a:tc>
                <a:tc gridSpan="2">
                  <a:txBody>
                    <a:bodyPr/>
                    <a:lstStyle/>
                    <a:p>
                      <a:pPr lvl="0" algn="ctr"/>
                      <a:r>
                        <a:rPr lang="en-GB" sz="1600" dirty="0"/>
                        <a:t>Does the child ..?</a:t>
                      </a:r>
                    </a:p>
                  </a:txBody>
                  <a:tcPr marL="68580" marR="68580" marT="34290" marB="34290"/>
                </a:tc>
                <a:tc hMerge="1">
                  <a:txBody>
                    <a:bodyPr/>
                    <a:lstStyle/>
                    <a:p>
                      <a:endParaRPr lang="en-GB"/>
                    </a:p>
                  </a:txBody>
                  <a:tcPr/>
                </a:tc>
                <a:tc>
                  <a:txBody>
                    <a:bodyPr/>
                    <a:lstStyle/>
                    <a:p>
                      <a:pPr lvl="0" algn="ctr"/>
                      <a:r>
                        <a:rPr lang="en-GB" sz="1600" dirty="0"/>
                        <a:t>Suggested</a:t>
                      </a:r>
                    </a:p>
                    <a:p>
                      <a:pPr lvl="0" algn="ctr"/>
                      <a:r>
                        <a:rPr lang="en-GB" sz="1600" dirty="0"/>
                        <a:t>storybook / rhyme</a:t>
                      </a:r>
                    </a:p>
                  </a:txBody>
                  <a:tcPr marL="68580" marR="68580" marT="34290" marB="34290"/>
                </a:tc>
                <a:tc gridSpan="2">
                  <a:txBody>
                    <a:bodyPr/>
                    <a:lstStyle/>
                    <a:p>
                      <a:pPr lvl="0" algn="ctr"/>
                      <a:r>
                        <a:rPr lang="en-GB" sz="1600" dirty="0"/>
                        <a:t>Letters and Sounds : Phase 1</a:t>
                      </a:r>
                    </a:p>
                  </a:txBody>
                  <a:tcPr marL="68580" marR="68580" marT="34290" marB="34290"/>
                </a:tc>
                <a:tc hMerge="1">
                  <a:txBody>
                    <a:bodyPr/>
                    <a:lstStyle/>
                    <a:p>
                      <a:pPr lvl="0" algn="ctr"/>
                      <a:r>
                        <a:rPr lang="en-GB" sz="1600" dirty="0"/>
                        <a:t>Development Matters</a:t>
                      </a:r>
                    </a:p>
                    <a:p>
                      <a:pPr lvl="0" algn="ctr"/>
                      <a:r>
                        <a:rPr lang="en-GB" sz="1600" dirty="0"/>
                        <a:t>guidance</a:t>
                      </a:r>
                    </a:p>
                  </a:txBody>
                  <a:tcPr marL="68580" marR="68580" marT="34290" marB="34290"/>
                </a:tc>
                <a:tc>
                  <a:txBody>
                    <a:bodyPr/>
                    <a:lstStyle/>
                    <a:p>
                      <a:pPr lvl="0" algn="ctr"/>
                      <a:r>
                        <a:rPr lang="en-GB" sz="1600" dirty="0"/>
                        <a:t>Development Matters</a:t>
                      </a:r>
                    </a:p>
                    <a:p>
                      <a:pPr lvl="0" algn="ctr"/>
                      <a:r>
                        <a:rPr lang="en-GB" sz="1600" dirty="0"/>
                        <a:t>guidance</a:t>
                      </a:r>
                    </a:p>
                  </a:txBody>
                  <a:tcPr marL="68580" marR="68580" marT="34290" marB="34290"/>
                </a:tc>
                <a:extLst>
                  <a:ext uri="{0D108BD9-81ED-4DB2-BD59-A6C34878D82A}">
                    <a16:rowId xmlns:a16="http://schemas.microsoft.com/office/drawing/2014/main" val="2340913130"/>
                  </a:ext>
                </a:extLst>
              </a:tr>
              <a:tr h="949188">
                <a:tc vMerge="1">
                  <a:txBody>
                    <a:bodyPr/>
                    <a:lstStyle/>
                    <a:p>
                      <a:endParaRPr lang="en-GB"/>
                    </a:p>
                  </a:txBody>
                  <a:tcPr/>
                </a:tc>
                <a:tc>
                  <a:txBody>
                    <a:bodyPr/>
                    <a:lstStyle/>
                    <a:p>
                      <a:pPr lvl="0"/>
                      <a:r>
                        <a:rPr lang="en-GB" sz="1400" b="1" dirty="0"/>
                        <a:t>Understand commands containing 4 key words</a:t>
                      </a:r>
                    </a:p>
                  </a:txBody>
                  <a:tcPr marL="68580" marR="68580" marT="34290" marB="34290"/>
                </a:tc>
                <a:tc gridSpan="5">
                  <a:txBody>
                    <a:bodyPr/>
                    <a:lstStyle/>
                    <a:p>
                      <a:pPr lvl="0"/>
                      <a:r>
                        <a:rPr lang="en-GB" sz="1400" dirty="0">
                          <a:hlinkClick r:id="rId2"/>
                        </a:rPr>
                        <a:t>Following-Instructions-4-Key-Words.pdf</a:t>
                      </a:r>
                      <a:endParaRPr lang="en-GB" sz="1400" dirty="0"/>
                    </a:p>
                  </a:txBody>
                  <a:tcPr marL="68580" marR="68580" marT="34290" marB="3429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lvl="0"/>
                      <a:endParaRPr lang="en-GB" sz="1400" dirty="0"/>
                    </a:p>
                  </a:txBody>
                  <a:tcPr marL="68580" marR="68580" marT="34290" marB="34290"/>
                </a:tc>
                <a:extLst>
                  <a:ext uri="{0D108BD9-81ED-4DB2-BD59-A6C34878D82A}">
                    <a16:rowId xmlns:a16="http://schemas.microsoft.com/office/drawing/2014/main" val="2945620894"/>
                  </a:ext>
                </a:extLst>
              </a:tr>
              <a:tr h="546909">
                <a:tc vMerge="1">
                  <a:txBody>
                    <a:bodyPr/>
                    <a:lstStyle/>
                    <a:p>
                      <a:endParaRPr lang="en-GB"/>
                    </a:p>
                  </a:txBody>
                  <a:tcPr/>
                </a:tc>
                <a:tc rowSpan="2">
                  <a:txBody>
                    <a:bodyPr/>
                    <a:lstStyle/>
                    <a:p>
                      <a:pPr lvl="0"/>
                      <a:r>
                        <a:rPr lang="en-GB" sz="1400" b="1"/>
                        <a:t>Understand</a:t>
                      </a:r>
                    </a:p>
                    <a:p>
                      <a:pPr lvl="0"/>
                      <a:r>
                        <a:rPr lang="en-GB" sz="1400" b="1"/>
                        <a:t>positional language</a:t>
                      </a:r>
                    </a:p>
                  </a:txBody>
                  <a:tcPr marL="68580" marR="68580" marT="34290" marB="34290"/>
                </a:tc>
                <a:tc>
                  <a:txBody>
                    <a:bodyPr/>
                    <a:lstStyle/>
                    <a:p>
                      <a:pPr lvl="0"/>
                      <a:r>
                        <a:rPr lang="en-GB" sz="1400" dirty="0"/>
                        <a:t>in front of</a:t>
                      </a:r>
                    </a:p>
                    <a:p>
                      <a:pPr lvl="0"/>
                      <a:endParaRPr lang="en-GB" sz="1400" dirty="0"/>
                    </a:p>
                  </a:txBody>
                  <a:tcPr marL="68580" marR="68580" marT="34290" marB="34290"/>
                </a:tc>
                <a:tc rowSpan="2">
                  <a:txBody>
                    <a:bodyPr/>
                    <a:lstStyle/>
                    <a:p>
                      <a:pPr marL="0" marR="0" lvl="0" indent="0" algn="l" defTabSz="914400" rtl="0" fontAlgn="auto" hangingPunct="1">
                        <a:lnSpc>
                          <a:spcPct val="100000"/>
                        </a:lnSpc>
                        <a:spcBef>
                          <a:spcPts val="0"/>
                        </a:spcBef>
                        <a:spcAft>
                          <a:spcPts val="0"/>
                        </a:spcAft>
                        <a:buNone/>
                        <a:tabLst/>
                      </a:pPr>
                      <a:r>
                        <a:rPr lang="en-GB" sz="1400"/>
                        <a:t>We are going on a bear hunt (Michael Rosen)</a:t>
                      </a:r>
                    </a:p>
                  </a:txBody>
                  <a:tcPr marL="68580" marR="68580" marT="34290" marB="34290"/>
                </a:tc>
                <a:tc>
                  <a:txBody>
                    <a:bodyPr/>
                    <a:lstStyle/>
                    <a:p>
                      <a:pPr lvl="0"/>
                      <a:r>
                        <a:rPr lang="en-GB" sz="1400"/>
                        <a:t>Matching sound makers (p.16)</a:t>
                      </a:r>
                    </a:p>
                  </a:txBody>
                  <a:tcPr marL="68580" marR="68580" marT="34290" marB="34290"/>
                </a:tc>
                <a:tc rowSpan="2" gridSpan="2">
                  <a:txBody>
                    <a:bodyPr/>
                    <a:lstStyle/>
                    <a:p>
                      <a:pPr marL="0" marR="0" lvl="0" indent="0" algn="l" defTabSz="914400" rtl="0" fontAlgn="auto" hangingPunct="1">
                        <a:lnSpc>
                          <a:spcPct val="100000"/>
                        </a:lnSpc>
                        <a:spcBef>
                          <a:spcPts val="0"/>
                        </a:spcBef>
                        <a:spcAft>
                          <a:spcPts val="0"/>
                        </a:spcAft>
                        <a:buNone/>
                        <a:tabLst/>
                      </a:pPr>
                      <a:r>
                        <a:rPr lang="en-GB" sz="1200" dirty="0"/>
                        <a:t>Discuss position in real contexts. Set up obstacle courses, interesting pathways and hiding places for children to play with freely. When appropriate, ask children to describe their route and give directions.</a:t>
                      </a:r>
                    </a:p>
                  </a:txBody>
                  <a:tcPr marL="68580" marR="68580" marT="34290" marB="34290"/>
                </a:tc>
                <a:tc rowSpan="2" hMerge="1">
                  <a:txBody>
                    <a:bodyPr/>
                    <a:lstStyle/>
                    <a:p>
                      <a:pPr marL="0" marR="0" lvl="0" indent="0" algn="l" defTabSz="914400" rtl="0" fontAlgn="auto" hangingPunct="1">
                        <a:lnSpc>
                          <a:spcPct val="100000"/>
                        </a:lnSpc>
                        <a:spcBef>
                          <a:spcPts val="0"/>
                        </a:spcBef>
                        <a:spcAft>
                          <a:spcPts val="0"/>
                        </a:spcAft>
                        <a:buNone/>
                        <a:tabLst/>
                      </a:pPr>
                      <a:endParaRPr lang="en-GB" sz="1200" dirty="0"/>
                    </a:p>
                  </a:txBody>
                  <a:tcPr marL="68580" marR="68580" marT="34290" marB="34290"/>
                </a:tc>
                <a:extLst>
                  <a:ext uri="{0D108BD9-81ED-4DB2-BD59-A6C34878D82A}">
                    <a16:rowId xmlns:a16="http://schemas.microsoft.com/office/drawing/2014/main" val="4225065643"/>
                  </a:ext>
                </a:extLst>
              </a:tr>
              <a:tr h="395660">
                <a:tc vMerge="1">
                  <a:txBody>
                    <a:bodyPr/>
                    <a:lstStyle/>
                    <a:p>
                      <a:endParaRPr lang="en-GB"/>
                    </a:p>
                  </a:txBody>
                  <a:tcPr/>
                </a:tc>
                <a:tc vMerge="1">
                  <a:txBody>
                    <a:bodyPr/>
                    <a:lstStyle/>
                    <a:p>
                      <a:endParaRPr lang="en-GB"/>
                    </a:p>
                  </a:txBody>
                  <a:tcPr/>
                </a:tc>
                <a:tc>
                  <a:txBody>
                    <a:bodyPr/>
                    <a:lstStyle/>
                    <a:p>
                      <a:pPr lvl="0"/>
                      <a:r>
                        <a:rPr lang="en-GB" sz="1400" dirty="0"/>
                        <a:t>behind</a:t>
                      </a:r>
                    </a:p>
                  </a:txBody>
                  <a:tcPr marL="68580" marR="68580" marT="34290" marB="34290"/>
                </a:tc>
                <a:tc vMerge="1">
                  <a:txBody>
                    <a:bodyPr/>
                    <a:lstStyle/>
                    <a:p>
                      <a:endParaRPr lang="en-GB"/>
                    </a:p>
                  </a:txBody>
                  <a:tcPr/>
                </a:tc>
                <a:tc>
                  <a:txBody>
                    <a:bodyPr/>
                    <a:lstStyle/>
                    <a:p>
                      <a:pPr lvl="0"/>
                      <a:r>
                        <a:rPr lang="en-GB" sz="1400"/>
                        <a:t>Mirror play (p.34)</a:t>
                      </a:r>
                    </a:p>
                  </a:txBody>
                  <a:tcPr marL="68580" marR="68580" marT="34290" marB="34290"/>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510928374"/>
                  </a:ext>
                </a:extLst>
              </a:tr>
              <a:tr h="605939">
                <a:tc vMerge="1">
                  <a:txBody>
                    <a:bodyPr/>
                    <a:lstStyle/>
                    <a:p>
                      <a:endParaRPr lang="en-GB"/>
                    </a:p>
                  </a:txBody>
                  <a:tcPr/>
                </a:tc>
                <a:tc>
                  <a:txBody>
                    <a:bodyPr/>
                    <a:lstStyle/>
                    <a:p>
                      <a:pPr lvl="0" algn="l"/>
                      <a:r>
                        <a:rPr lang="en-GB" sz="1400" b="1"/>
                        <a:t>Understand negatives</a:t>
                      </a:r>
                    </a:p>
                  </a:txBody>
                  <a:tcPr marL="68580" marR="68580" marT="34290" marB="34290"/>
                </a:tc>
                <a:tc>
                  <a:txBody>
                    <a:bodyPr/>
                    <a:lstStyle/>
                    <a:p>
                      <a:pPr lvl="0"/>
                      <a:r>
                        <a:rPr lang="en-GB" sz="1400" b="0"/>
                        <a:t>no</a:t>
                      </a:r>
                    </a:p>
                    <a:p>
                      <a:pPr lvl="0"/>
                      <a:r>
                        <a:rPr lang="en-GB" sz="1400" b="0"/>
                        <a:t>not</a:t>
                      </a:r>
                    </a:p>
                  </a:txBody>
                  <a:tcPr marL="68580" marR="68580" marT="34290" marB="34290"/>
                </a:tc>
                <a:tc>
                  <a:txBody>
                    <a:bodyPr/>
                    <a:lstStyle/>
                    <a:p>
                      <a:pPr lvl="0"/>
                      <a:r>
                        <a:rPr lang="en-GB" sz="1400" dirty="0"/>
                        <a:t>Not now Bernard (David McKee)</a:t>
                      </a:r>
                    </a:p>
                  </a:txBody>
                  <a:tcPr marL="68580" marR="68580" marT="34290" marB="34290"/>
                </a:tc>
                <a:tc>
                  <a:txBody>
                    <a:bodyPr/>
                    <a:lstStyle/>
                    <a:p>
                      <a:pPr lvl="0"/>
                      <a:r>
                        <a:rPr lang="en-GB" sz="1400"/>
                        <a:t>Rhyming Pairs (p.27)</a:t>
                      </a:r>
                    </a:p>
                    <a:p>
                      <a:pPr lvl="0"/>
                      <a:r>
                        <a:rPr lang="en-GB" sz="1400"/>
                        <a:t>Odd one out (p.28)</a:t>
                      </a:r>
                    </a:p>
                  </a:txBody>
                  <a:tcPr marL="68580" marR="68580" marT="34290" marB="34290"/>
                </a:tc>
                <a:tc gridSpan="2">
                  <a:txBody>
                    <a:bodyPr/>
                    <a:lstStyle/>
                    <a:p>
                      <a:pPr lvl="0"/>
                      <a:endParaRPr lang="en-GB" sz="1200" dirty="0"/>
                    </a:p>
                  </a:txBody>
                  <a:tcPr marL="68580" marR="68580" marT="34290" marB="34290"/>
                </a:tc>
                <a:tc hMerge="1">
                  <a:txBody>
                    <a:bodyPr/>
                    <a:lstStyle/>
                    <a:p>
                      <a:pPr lvl="0"/>
                      <a:endParaRPr lang="en-GB" sz="1200" dirty="0"/>
                    </a:p>
                  </a:txBody>
                  <a:tcPr marL="68580" marR="68580" marT="34290" marB="34290"/>
                </a:tc>
                <a:extLst>
                  <a:ext uri="{0D108BD9-81ED-4DB2-BD59-A6C34878D82A}">
                    <a16:rowId xmlns:a16="http://schemas.microsoft.com/office/drawing/2014/main" val="1189183676"/>
                  </a:ext>
                </a:extLst>
              </a:tr>
              <a:tr h="588187">
                <a:tc vMerge="1">
                  <a:txBody>
                    <a:bodyPr/>
                    <a:lstStyle/>
                    <a:p>
                      <a:endParaRPr lang="en-GB"/>
                    </a:p>
                  </a:txBody>
                  <a:tcPr/>
                </a:tc>
                <a:tc>
                  <a:txBody>
                    <a:bodyPr/>
                    <a:lstStyle/>
                    <a:p>
                      <a:pPr marL="0" marR="0" lvl="0" indent="0" algn="l" defTabSz="914400" rtl="0" fontAlgn="auto" hangingPunct="1">
                        <a:lnSpc>
                          <a:spcPct val="100000"/>
                        </a:lnSpc>
                        <a:spcBef>
                          <a:spcPts val="0"/>
                        </a:spcBef>
                        <a:spcAft>
                          <a:spcPts val="0"/>
                        </a:spcAft>
                        <a:buNone/>
                        <a:tabLst/>
                      </a:pPr>
                      <a:r>
                        <a:rPr lang="en-GB" sz="1400" b="1"/>
                        <a:t>Understand concepts</a:t>
                      </a:r>
                    </a:p>
                  </a:txBody>
                  <a:tcPr marL="68580" marR="68580" marT="34290" marB="34290"/>
                </a:tc>
                <a:tc>
                  <a:txBody>
                    <a:bodyPr/>
                    <a:lstStyle/>
                    <a:p>
                      <a:pPr lvl="0"/>
                      <a:r>
                        <a:rPr lang="en-GB" sz="1400"/>
                        <a:t>first</a:t>
                      </a:r>
                    </a:p>
                    <a:p>
                      <a:pPr lvl="0"/>
                      <a:r>
                        <a:rPr lang="en-GB" sz="1400"/>
                        <a:t>last</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Peace at last (Jill Murphy)</a:t>
                      </a:r>
                    </a:p>
                    <a:p>
                      <a:pPr lvl="0"/>
                      <a:endParaRPr lang="en-GB" sz="1400" dirty="0"/>
                    </a:p>
                  </a:txBody>
                  <a:tcPr marL="68580" marR="68580" marT="34290" marB="34290"/>
                </a:tc>
                <a:tc>
                  <a:txBody>
                    <a:bodyPr/>
                    <a:lstStyle/>
                    <a:p>
                      <a:pPr marL="0" marR="0" lvl="0" indent="0" algn="l" defTabSz="914400" rtl="0" fontAlgn="auto" hangingPunct="1">
                        <a:lnSpc>
                          <a:spcPct val="100000"/>
                        </a:lnSpc>
                        <a:spcBef>
                          <a:spcPts val="0"/>
                        </a:spcBef>
                        <a:spcAft>
                          <a:spcPts val="0"/>
                        </a:spcAft>
                        <a:buNone/>
                        <a:tabLst/>
                      </a:pPr>
                      <a:r>
                        <a:rPr lang="en-GB" sz="1400"/>
                        <a:t>Grandmother’s footsteps (p.15)</a:t>
                      </a:r>
                    </a:p>
                  </a:txBody>
                  <a:tcPr marL="68580" marR="68580" marT="34290" marB="34290"/>
                </a:tc>
                <a:tc gridSpan="2">
                  <a:txBody>
                    <a:bodyPr/>
                    <a:lstStyle/>
                    <a:p>
                      <a:pPr lvl="0"/>
                      <a:r>
                        <a:rPr lang="en-GB" sz="1200" dirty="0"/>
                        <a:t>Talk about patterns of events, in cooking, gardening, sewing or getting dressed ‘first’, ‘then’, etc.</a:t>
                      </a:r>
                    </a:p>
                  </a:txBody>
                  <a:tcPr marL="68580" marR="68580" marT="34290" marB="34290"/>
                </a:tc>
                <a:tc hMerge="1">
                  <a:txBody>
                    <a:bodyPr/>
                    <a:lstStyle/>
                    <a:p>
                      <a:pPr lvl="0"/>
                      <a:endParaRPr lang="en-GB" sz="1200" dirty="0"/>
                    </a:p>
                  </a:txBody>
                  <a:tcPr marL="68580" marR="68580" marT="34290" marB="34290"/>
                </a:tc>
                <a:extLst>
                  <a:ext uri="{0D108BD9-81ED-4DB2-BD59-A6C34878D82A}">
                    <a16:rowId xmlns:a16="http://schemas.microsoft.com/office/drawing/2014/main" val="2351593557"/>
                  </a:ext>
                </a:extLst>
              </a:tr>
              <a:tr h="546909">
                <a:tc vMerge="1">
                  <a:txBody>
                    <a:bodyPr/>
                    <a:lstStyle/>
                    <a:p>
                      <a:endParaRPr lang="en-GB"/>
                    </a:p>
                  </a:txBody>
                  <a:tcPr/>
                </a:tc>
                <a:tc rowSpan="2">
                  <a:txBody>
                    <a:bodyPr/>
                    <a:lstStyle/>
                    <a:p>
                      <a:pPr marL="0" marR="0" lvl="0" indent="0" algn="l" defTabSz="914400" rtl="0" fontAlgn="auto" hangingPunct="1">
                        <a:lnSpc>
                          <a:spcPct val="100000"/>
                        </a:lnSpc>
                        <a:spcBef>
                          <a:spcPts val="0"/>
                        </a:spcBef>
                        <a:spcAft>
                          <a:spcPts val="0"/>
                        </a:spcAft>
                        <a:buNone/>
                        <a:tabLst/>
                      </a:pPr>
                      <a:r>
                        <a:rPr lang="en-GB" sz="1400" b="1"/>
                        <a:t>Answer questions</a:t>
                      </a:r>
                    </a:p>
                    <a:p>
                      <a:pPr lvl="0"/>
                      <a:endParaRPr lang="en-GB" sz="1400" b="1"/>
                    </a:p>
                  </a:txBody>
                  <a:tcPr marL="68580" marR="68580" marT="34290" marB="34290"/>
                </a:tc>
                <a:tc>
                  <a:txBody>
                    <a:bodyPr/>
                    <a:lstStyle/>
                    <a:p>
                      <a:pPr lvl="0"/>
                      <a:r>
                        <a:rPr lang="en-GB" sz="1400"/>
                        <a:t>how</a:t>
                      </a:r>
                    </a:p>
                  </a:txBody>
                  <a:tcPr marL="68580" marR="68580" marT="34290" marB="34290"/>
                </a:tc>
                <a:tc>
                  <a:txBody>
                    <a:bodyPr/>
                    <a:lstStyle/>
                    <a:p>
                      <a:pPr lvl="0"/>
                      <a:r>
                        <a:rPr lang="en-GB" sz="1400" dirty="0"/>
                        <a:t>Farmer Duck (Martin Waddell &amp; Helen </a:t>
                      </a:r>
                      <a:r>
                        <a:rPr lang="en-GB" sz="1400" dirty="0" err="1"/>
                        <a:t>Oxenbury</a:t>
                      </a:r>
                      <a:r>
                        <a:rPr lang="en-GB" sz="1400" dirty="0"/>
                        <a:t>)</a:t>
                      </a:r>
                    </a:p>
                  </a:txBody>
                  <a:tcPr marL="68580" marR="68580" marT="34290" marB="34290"/>
                </a:tc>
                <a:tc>
                  <a:txBody>
                    <a:bodyPr/>
                    <a:lstStyle/>
                    <a:p>
                      <a:pPr lvl="0"/>
                      <a:r>
                        <a:rPr lang="en-GB" sz="1400"/>
                        <a:t>Voice sounds (p.37)</a:t>
                      </a:r>
                    </a:p>
                  </a:txBody>
                  <a:tcPr marL="68580" marR="68580" marT="34290" marB="34290"/>
                </a:tc>
                <a:tc rowSpan="2" gridSpan="2">
                  <a:txBody>
                    <a:bodyPr/>
                    <a:lstStyle/>
                    <a:p>
                      <a:pPr lvl="0"/>
                      <a:r>
                        <a:rPr lang="en-GB" sz="1200" dirty="0"/>
                        <a:t>Make sure children can answer who, where and when questions before you move on to why and ‘how do you know’ questions: “I wonder why this jellyfish is so dangerous?”</a:t>
                      </a:r>
                    </a:p>
                  </a:txBody>
                  <a:tcPr marL="68580" marR="68580" marT="34290" marB="34290"/>
                </a:tc>
                <a:tc rowSpan="2" hMerge="1">
                  <a:txBody>
                    <a:bodyPr/>
                    <a:lstStyle/>
                    <a:p>
                      <a:pPr lvl="0"/>
                      <a:endParaRPr lang="en-GB" sz="1200" dirty="0"/>
                    </a:p>
                  </a:txBody>
                  <a:tcPr marL="68580" marR="68580" marT="34290" marB="34290"/>
                </a:tc>
                <a:extLst>
                  <a:ext uri="{0D108BD9-81ED-4DB2-BD59-A6C34878D82A}">
                    <a16:rowId xmlns:a16="http://schemas.microsoft.com/office/drawing/2014/main" val="115933078"/>
                  </a:ext>
                </a:extLst>
              </a:tr>
              <a:tr h="707282">
                <a:tc vMerge="1">
                  <a:txBody>
                    <a:bodyPr/>
                    <a:lstStyle/>
                    <a:p>
                      <a:endParaRPr lang="en-GB"/>
                    </a:p>
                  </a:txBody>
                  <a:tcPr/>
                </a:tc>
                <a:tc vMerge="1">
                  <a:txBody>
                    <a:bodyPr/>
                    <a:lstStyle/>
                    <a:p>
                      <a:endParaRPr lang="en-GB"/>
                    </a:p>
                  </a:txBody>
                  <a:tcPr/>
                </a:tc>
                <a:tc>
                  <a:txBody>
                    <a:bodyPr/>
                    <a:lstStyle/>
                    <a:p>
                      <a:pPr lvl="0"/>
                      <a:r>
                        <a:rPr lang="en-GB" sz="1400"/>
                        <a:t>why</a:t>
                      </a:r>
                    </a:p>
                  </a:txBody>
                  <a:tcPr marL="68580" marR="68580" marT="34290" marB="34290"/>
                </a:tc>
                <a:tc>
                  <a:txBody>
                    <a:bodyPr/>
                    <a:lstStyle/>
                    <a:p>
                      <a:pPr lvl="0"/>
                      <a:endParaRPr lang="en-GB" sz="1400" dirty="0"/>
                    </a:p>
                  </a:txBody>
                  <a:tcPr marL="68580" marR="68580" marT="34290" marB="34290"/>
                </a:tc>
                <a:tc>
                  <a:txBody>
                    <a:bodyPr/>
                    <a:lstStyle/>
                    <a:p>
                      <a:pPr lvl="0"/>
                      <a:r>
                        <a:rPr lang="en-GB" sz="1400" dirty="0"/>
                        <a:t>Favourite sounds (p.11)</a:t>
                      </a:r>
                    </a:p>
                  </a:txBody>
                  <a:tcPr marL="68580" marR="68580" marT="34290" marB="34290"/>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854619869"/>
                  </a:ext>
                </a:extLst>
              </a:tr>
              <a:tr h="0">
                <a:tc vMerge="1">
                  <a:txBody>
                    <a:bodyPr/>
                    <a:lstStyle/>
                    <a:p>
                      <a:endParaRPr lang="en-GB"/>
                    </a:p>
                  </a:txBody>
                  <a:tcPr/>
                </a:tc>
                <a:tc>
                  <a:txBody>
                    <a:bodyPr/>
                    <a:lstStyle/>
                    <a:p>
                      <a:pPr marL="0" marR="0" lvl="0" indent="0" algn="l" defTabSz="914400" rtl="0" fontAlgn="auto" hangingPunct="1">
                        <a:lnSpc>
                          <a:spcPct val="100000"/>
                        </a:lnSpc>
                        <a:spcBef>
                          <a:spcPts val="0"/>
                        </a:spcBef>
                        <a:spcAft>
                          <a:spcPts val="0"/>
                        </a:spcAft>
                        <a:buNone/>
                        <a:tabLst/>
                      </a:pPr>
                      <a:r>
                        <a:rPr lang="en-GB" sz="1400" b="1"/>
                        <a:t>Use pronouns</a:t>
                      </a:r>
                    </a:p>
                    <a:p>
                      <a:pPr lvl="0"/>
                      <a:endParaRPr lang="en-GB" sz="1400" b="1"/>
                    </a:p>
                  </a:txBody>
                  <a:tcPr marL="68580" marR="68580" marT="34290" marB="34290"/>
                </a:tc>
                <a:tc>
                  <a:txBody>
                    <a:bodyPr/>
                    <a:lstStyle/>
                    <a:p>
                      <a:pPr lvl="0"/>
                      <a:r>
                        <a:rPr lang="en-GB" sz="1400" dirty="0"/>
                        <a:t>he</a:t>
                      </a:r>
                    </a:p>
                    <a:p>
                      <a:pPr lvl="0"/>
                      <a:r>
                        <a:rPr lang="en-GB" sz="1400" dirty="0"/>
                        <a:t>she</a:t>
                      </a:r>
                    </a:p>
                  </a:txBody>
                  <a:tcPr marL="68580" marR="68580" marT="34290" marB="34290"/>
                </a:tc>
                <a:tc>
                  <a:txBody>
                    <a:bodyPr/>
                    <a:lstStyle/>
                    <a:p>
                      <a:pPr lvl="0"/>
                      <a:r>
                        <a:rPr lang="en-GB" sz="1400"/>
                        <a:t>Lima’s red hot chilli (David Mills &amp; Derek Brazell)</a:t>
                      </a:r>
                    </a:p>
                  </a:txBody>
                  <a:tcPr marL="68580" marR="68580" marT="34290" marB="34290"/>
                </a:tc>
                <a:tc>
                  <a:txBody>
                    <a:bodyPr/>
                    <a:lstStyle/>
                    <a:p>
                      <a:pPr marL="0" marR="0" lvl="0" indent="0" algn="l" defTabSz="914400" rtl="0" fontAlgn="auto" hangingPunct="1">
                        <a:lnSpc>
                          <a:spcPct val="100000"/>
                        </a:lnSpc>
                        <a:spcBef>
                          <a:spcPts val="0"/>
                        </a:spcBef>
                        <a:spcAft>
                          <a:spcPts val="0"/>
                        </a:spcAft>
                        <a:buNone/>
                        <a:tabLst/>
                      </a:pPr>
                      <a:r>
                        <a:rPr lang="en-GB" sz="1400" dirty="0"/>
                        <a:t>I know a word (p.28)</a:t>
                      </a:r>
                    </a:p>
                  </a:txBody>
                  <a:tcPr marL="68580" marR="68580" marT="34290" marB="34290"/>
                </a:tc>
                <a:tc gridSpan="2">
                  <a:txBody>
                    <a:bodyPr/>
                    <a:lstStyle/>
                    <a:p>
                      <a:pPr lvl="0"/>
                      <a:r>
                        <a:rPr lang="en-GB" sz="1200" dirty="0"/>
                        <a:t>Commentate on children’s play e.g. “Sara is smiling. She really wanted a turn with the truck.”</a:t>
                      </a:r>
                    </a:p>
                  </a:txBody>
                  <a:tcPr marL="68580" marR="68580" marT="34290" marB="34290"/>
                </a:tc>
                <a:tc hMerge="1">
                  <a:txBody>
                    <a:bodyPr/>
                    <a:lstStyle/>
                    <a:p>
                      <a:pPr lvl="0"/>
                      <a:endParaRPr lang="en-GB" sz="1200" dirty="0"/>
                    </a:p>
                  </a:txBody>
                  <a:tcPr marL="68580" marR="68580" marT="34290" marB="34290"/>
                </a:tc>
                <a:extLst>
                  <a:ext uri="{0D108BD9-81ED-4DB2-BD59-A6C34878D82A}">
                    <a16:rowId xmlns:a16="http://schemas.microsoft.com/office/drawing/2014/main" val="1258520471"/>
                  </a:ext>
                </a:extLst>
              </a:tr>
              <a:tr h="1000947">
                <a:tc vMerge="1">
                  <a:txBody>
                    <a:bodyPr/>
                    <a:lstStyle/>
                    <a:p>
                      <a:endParaRPr lang="en-GB"/>
                    </a:p>
                  </a:txBody>
                  <a:tcPr/>
                </a:tc>
                <a:tc>
                  <a:txBody>
                    <a:bodyPr/>
                    <a:lstStyle/>
                    <a:p>
                      <a:pPr marL="0" marR="0" lvl="0" indent="0" algn="l" defTabSz="914400" rtl="0" fontAlgn="auto" hangingPunct="1">
                        <a:lnSpc>
                          <a:spcPct val="100000"/>
                        </a:lnSpc>
                        <a:spcBef>
                          <a:spcPts val="0"/>
                        </a:spcBef>
                        <a:spcAft>
                          <a:spcPts val="0"/>
                        </a:spcAft>
                        <a:buNone/>
                        <a:tabLst/>
                      </a:pPr>
                      <a:r>
                        <a:rPr lang="en-GB" sz="1400" b="1"/>
                        <a:t>Use the ending -est</a:t>
                      </a:r>
                    </a:p>
                  </a:txBody>
                  <a:tcPr marL="68580" marR="68580" marT="34290" marB="34290"/>
                </a:tc>
                <a:tc>
                  <a:txBody>
                    <a:bodyPr/>
                    <a:lstStyle/>
                    <a:p>
                      <a:pPr lvl="0"/>
                      <a:r>
                        <a:rPr lang="en-GB" sz="1400"/>
                        <a:t>biggest</a:t>
                      </a:r>
                    </a:p>
                    <a:p>
                      <a:pPr lvl="0"/>
                      <a:r>
                        <a:rPr lang="en-GB" sz="1400"/>
                        <a:t>tallest</a:t>
                      </a:r>
                    </a:p>
                  </a:txBody>
                  <a:tcPr marL="68580" marR="68580" marT="34290" marB="34290"/>
                </a:tc>
                <a:tc>
                  <a:txBody>
                    <a:bodyPr/>
                    <a:lstStyle/>
                    <a:p>
                      <a:pPr lvl="0"/>
                      <a:r>
                        <a:rPr lang="en-GB" sz="1400" dirty="0"/>
                        <a:t>The gigantic turnip (Aleksei Tolstoy &amp; Niamh Sharkey)</a:t>
                      </a:r>
                    </a:p>
                  </a:txBody>
                  <a:tcPr marL="68580" marR="68580" marT="34290" marB="34290"/>
                </a:tc>
                <a:tc>
                  <a:txBody>
                    <a:bodyPr/>
                    <a:lstStyle/>
                    <a:p>
                      <a:pPr lvl="0"/>
                      <a:endParaRPr lang="en-GB" sz="1400" dirty="0"/>
                    </a:p>
                  </a:txBody>
                  <a:tcPr marL="68580" marR="68580" marT="34290" marB="34290"/>
                </a:tc>
                <a:tc gridSpan="2">
                  <a:txBody>
                    <a:bodyPr/>
                    <a:lstStyle/>
                    <a:p>
                      <a:pPr lvl="0"/>
                      <a:r>
                        <a:rPr lang="en-GB" sz="1200" dirty="0"/>
                        <a:t>Build upon their incidental talk: “Your tower is the tallest I have seen all week. Do you think you’ll make it any higher?</a:t>
                      </a:r>
                    </a:p>
                  </a:txBody>
                  <a:tcPr marL="68580" marR="68580" marT="34290" marB="34290"/>
                </a:tc>
                <a:tc hMerge="1">
                  <a:txBody>
                    <a:bodyPr/>
                    <a:lstStyle/>
                    <a:p>
                      <a:pPr lvl="0"/>
                      <a:endParaRPr lang="en-GB" sz="1200" dirty="0"/>
                    </a:p>
                  </a:txBody>
                  <a:tcPr marL="68580" marR="68580" marT="34290" marB="34290"/>
                </a:tc>
                <a:extLst>
                  <a:ext uri="{0D108BD9-81ED-4DB2-BD59-A6C34878D82A}">
                    <a16:rowId xmlns:a16="http://schemas.microsoft.com/office/drawing/2014/main" val="127005813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C6776-26FA-86AD-A684-BD6F48618C38}"/>
              </a:ext>
            </a:extLst>
          </p:cNvPr>
          <p:cNvSpPr txBox="1">
            <a:spLocks noGrp="1"/>
          </p:cNvSpPr>
          <p:nvPr>
            <p:ph type="title"/>
          </p:nvPr>
        </p:nvSpPr>
        <p:spPr/>
        <p:txBody>
          <a:bodyPr/>
          <a:lstStyle/>
          <a:p>
            <a:endParaRPr lang="en-GB"/>
          </a:p>
        </p:txBody>
      </p:sp>
      <p:graphicFrame>
        <p:nvGraphicFramePr>
          <p:cNvPr id="3" name="Content Placeholder 3">
            <a:extLst>
              <a:ext uri="{FF2B5EF4-FFF2-40B4-BE49-F238E27FC236}">
                <a16:creationId xmlns:a16="http://schemas.microsoft.com/office/drawing/2014/main" id="{7A9E59CC-BEF3-DFF4-1B85-68065115D6DC}"/>
              </a:ext>
            </a:extLst>
          </p:cNvPr>
          <p:cNvGraphicFramePr>
            <a:graphicFrameLocks noGrp="1"/>
          </p:cNvGraphicFramePr>
          <p:nvPr>
            <p:ph idx="1"/>
            <p:extLst>
              <p:ext uri="{D42A27DB-BD31-4B8C-83A1-F6EECF244321}">
                <p14:modId xmlns:p14="http://schemas.microsoft.com/office/powerpoint/2010/main" val="1770088687"/>
              </p:ext>
            </p:extLst>
          </p:nvPr>
        </p:nvGraphicFramePr>
        <p:xfrm>
          <a:off x="-1" y="0"/>
          <a:ext cx="9223512" cy="7018958"/>
        </p:xfrm>
        <a:graphic>
          <a:graphicData uri="http://schemas.openxmlformats.org/drawingml/2006/table">
            <a:tbl>
              <a:tblPr firstRow="1" bandRow="1">
                <a:effectLst/>
                <a:tableStyleId>{5C22544A-7EE6-4342-B048-85BDC9FD1C3A}</a:tableStyleId>
              </a:tblPr>
              <a:tblGrid>
                <a:gridCol w="467868">
                  <a:extLst>
                    <a:ext uri="{9D8B030D-6E8A-4147-A177-3AD203B41FA5}">
                      <a16:colId xmlns:a16="http://schemas.microsoft.com/office/drawing/2014/main" val="1888166584"/>
                    </a:ext>
                  </a:extLst>
                </a:gridCol>
                <a:gridCol w="1116169">
                  <a:extLst>
                    <a:ext uri="{9D8B030D-6E8A-4147-A177-3AD203B41FA5}">
                      <a16:colId xmlns:a16="http://schemas.microsoft.com/office/drawing/2014/main" val="2890699476"/>
                    </a:ext>
                  </a:extLst>
                </a:gridCol>
                <a:gridCol w="1667547">
                  <a:extLst>
                    <a:ext uri="{9D8B030D-6E8A-4147-A177-3AD203B41FA5}">
                      <a16:colId xmlns:a16="http://schemas.microsoft.com/office/drawing/2014/main" val="1289870861"/>
                    </a:ext>
                  </a:extLst>
                </a:gridCol>
                <a:gridCol w="2119685">
                  <a:extLst>
                    <a:ext uri="{9D8B030D-6E8A-4147-A177-3AD203B41FA5}">
                      <a16:colId xmlns:a16="http://schemas.microsoft.com/office/drawing/2014/main" val="653273721"/>
                    </a:ext>
                  </a:extLst>
                </a:gridCol>
                <a:gridCol w="1414146">
                  <a:extLst>
                    <a:ext uri="{9D8B030D-6E8A-4147-A177-3AD203B41FA5}">
                      <a16:colId xmlns:a16="http://schemas.microsoft.com/office/drawing/2014/main" val="2356649123"/>
                    </a:ext>
                  </a:extLst>
                </a:gridCol>
                <a:gridCol w="2438097">
                  <a:extLst>
                    <a:ext uri="{9D8B030D-6E8A-4147-A177-3AD203B41FA5}">
                      <a16:colId xmlns:a16="http://schemas.microsoft.com/office/drawing/2014/main" val="4163304130"/>
                    </a:ext>
                  </a:extLst>
                </a:gridCol>
              </a:tblGrid>
              <a:tr h="848599">
                <a:tc rowSpan="7">
                  <a:txBody>
                    <a:bodyPr/>
                    <a:lstStyle/>
                    <a:p>
                      <a:pPr marL="0" marR="0" lvl="0" indent="0" algn="ctr" defTabSz="914400" rtl="0" fontAlgn="auto" hangingPunct="1">
                        <a:lnSpc>
                          <a:spcPct val="100000"/>
                        </a:lnSpc>
                        <a:spcBef>
                          <a:spcPts val="0"/>
                        </a:spcBef>
                        <a:spcAft>
                          <a:spcPts val="0"/>
                        </a:spcAft>
                        <a:buNone/>
                        <a:tabLst/>
                      </a:pPr>
                      <a:r>
                        <a:rPr lang="en-GB" sz="1600" dirty="0"/>
                        <a:t>60 - 71 months of age</a:t>
                      </a:r>
                    </a:p>
                  </a:txBody>
                  <a:tcPr marL="68580" marR="68580" marT="34290" marB="34290" vert="vert270"/>
                </a:tc>
                <a:tc gridSpan="2">
                  <a:txBody>
                    <a:bodyPr/>
                    <a:lstStyle/>
                    <a:p>
                      <a:pPr lvl="0" algn="ctr"/>
                      <a:r>
                        <a:rPr lang="en-GB" sz="1600" dirty="0"/>
                        <a:t>Does the child ...?</a:t>
                      </a:r>
                    </a:p>
                    <a:p>
                      <a:pPr lvl="0" algn="ctr"/>
                      <a:endParaRPr lang="en-GB" sz="1600" dirty="0"/>
                    </a:p>
                  </a:txBody>
                  <a:tcPr marL="68580" marR="68580" marT="34290" marB="34290"/>
                </a:tc>
                <a:tc hMerge="1">
                  <a:txBody>
                    <a:bodyPr/>
                    <a:lstStyle/>
                    <a:p>
                      <a:endParaRPr lang="en-GB"/>
                    </a:p>
                  </a:txBody>
                  <a:tcPr/>
                </a:tc>
                <a:tc>
                  <a:txBody>
                    <a:bodyPr/>
                    <a:lstStyle/>
                    <a:p>
                      <a:pPr lvl="0" algn="ctr"/>
                      <a:r>
                        <a:rPr lang="en-GB" sz="1600" dirty="0"/>
                        <a:t>Suggested</a:t>
                      </a:r>
                    </a:p>
                    <a:p>
                      <a:pPr lvl="0" algn="ctr"/>
                      <a:r>
                        <a:rPr lang="en-GB" sz="1600" dirty="0"/>
                        <a:t>storybook / rhyme</a:t>
                      </a:r>
                    </a:p>
                  </a:txBody>
                  <a:tcPr marL="68580" marR="68580" marT="34290" marB="34290"/>
                </a:tc>
                <a:tc>
                  <a:txBody>
                    <a:bodyPr/>
                    <a:lstStyle/>
                    <a:p>
                      <a:pPr lvl="0" algn="ctr"/>
                      <a:r>
                        <a:rPr lang="en-GB" sz="1600" dirty="0"/>
                        <a:t>Letters and Sounds Phase 1</a:t>
                      </a:r>
                    </a:p>
                  </a:txBody>
                  <a:tcPr marL="68580" marR="68580" marT="34290" marB="34290"/>
                </a:tc>
                <a:tc>
                  <a:txBody>
                    <a:bodyPr/>
                    <a:lstStyle/>
                    <a:p>
                      <a:pPr lvl="0" algn="ctr"/>
                      <a:r>
                        <a:rPr lang="en-GB" sz="1600" dirty="0"/>
                        <a:t>Development Matters</a:t>
                      </a:r>
                    </a:p>
                    <a:p>
                      <a:pPr lvl="0" algn="ctr"/>
                      <a:r>
                        <a:rPr lang="en-GB" sz="1600" dirty="0"/>
                        <a:t>guidance</a:t>
                      </a:r>
                    </a:p>
                  </a:txBody>
                  <a:tcPr marL="68580" marR="68580" marT="34290" marB="34290"/>
                </a:tc>
                <a:extLst>
                  <a:ext uri="{0D108BD9-81ED-4DB2-BD59-A6C34878D82A}">
                    <a16:rowId xmlns:a16="http://schemas.microsoft.com/office/drawing/2014/main" val="2555941641"/>
                  </a:ext>
                </a:extLst>
              </a:tr>
              <a:tr h="884018">
                <a:tc vMerge="1">
                  <a:txBody>
                    <a:bodyPr/>
                    <a:lstStyle/>
                    <a:p>
                      <a:endParaRPr lang="en-GB"/>
                    </a:p>
                  </a:txBody>
                  <a:tcPr/>
                </a:tc>
                <a:tc>
                  <a:txBody>
                    <a:bodyPr/>
                    <a:lstStyle/>
                    <a:p>
                      <a:pPr lvl="0"/>
                      <a:r>
                        <a:rPr lang="en-GB" sz="1400" b="1" dirty="0"/>
                        <a:t>Understand commands containing 4 key words</a:t>
                      </a:r>
                    </a:p>
                  </a:txBody>
                  <a:tcPr marL="68580" marR="68580" marT="34290" marB="34290"/>
                </a:tc>
                <a:tc gridSpan="4">
                  <a:txBody>
                    <a:bodyPr/>
                    <a:lstStyle/>
                    <a:p>
                      <a:pPr lvl="0"/>
                      <a:r>
                        <a:rPr lang="en-GB" sz="1400" dirty="0">
                          <a:hlinkClick r:id="rId2"/>
                        </a:rPr>
                        <a:t>Following-Instructions-4-Key-Words.pdf</a:t>
                      </a:r>
                      <a:endParaRPr lang="en-GB" sz="1400" dirty="0"/>
                    </a:p>
                  </a:txBody>
                  <a:tcPr marL="68580" marR="68580" marT="34290" marB="3429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91340865"/>
                  </a:ext>
                </a:extLst>
              </a:tr>
              <a:tr h="859984">
                <a:tc vMerge="1">
                  <a:txBody>
                    <a:bodyPr/>
                    <a:lstStyle/>
                    <a:p>
                      <a:endParaRPr lang="en-GB"/>
                    </a:p>
                  </a:txBody>
                  <a:tcPr/>
                </a:tc>
                <a:tc rowSpan="2">
                  <a:txBody>
                    <a:bodyPr/>
                    <a:lstStyle/>
                    <a:p>
                      <a:pPr lvl="0"/>
                      <a:r>
                        <a:rPr lang="en-GB" sz="1400" b="1" dirty="0"/>
                        <a:t>Understand concepts</a:t>
                      </a:r>
                    </a:p>
                    <a:p>
                      <a:pPr marL="0" marR="0" lvl="0" indent="0" algn="l" defTabSz="914400" rtl="0" fontAlgn="auto" hangingPunct="1">
                        <a:lnSpc>
                          <a:spcPct val="100000"/>
                        </a:lnSpc>
                        <a:spcBef>
                          <a:spcPts val="0"/>
                        </a:spcBef>
                        <a:spcAft>
                          <a:spcPts val="0"/>
                        </a:spcAft>
                        <a:buNone/>
                        <a:tabLst/>
                      </a:pPr>
                      <a:endParaRPr lang="en-GB" sz="1400" b="1" dirty="0"/>
                    </a:p>
                    <a:p>
                      <a:pPr lvl="0"/>
                      <a:endParaRPr lang="en-GB" sz="1400" b="1" dirty="0"/>
                    </a:p>
                  </a:txBody>
                  <a:tcPr marL="68580" marR="68580" marT="34290" marB="34290"/>
                </a:tc>
                <a:tc>
                  <a:txBody>
                    <a:bodyPr/>
                    <a:lstStyle/>
                    <a:p>
                      <a:pPr lvl="0"/>
                      <a:r>
                        <a:rPr lang="en-GB" sz="1400" dirty="0"/>
                        <a:t>before</a:t>
                      </a:r>
                    </a:p>
                    <a:p>
                      <a:pPr lvl="0"/>
                      <a:r>
                        <a:rPr lang="en-GB" sz="1400" dirty="0"/>
                        <a:t>after</a:t>
                      </a:r>
                    </a:p>
                  </a:txBody>
                  <a:tcPr marL="68580" marR="68580" marT="34290" marB="34290"/>
                </a:tc>
                <a:tc rowSpan="2">
                  <a:txBody>
                    <a:bodyPr/>
                    <a:lstStyle/>
                    <a:p>
                      <a:pPr marL="0" marR="0" lvl="0" indent="0" algn="l" defTabSz="914400" rtl="0" fontAlgn="auto" hangingPunct="1">
                        <a:lnSpc>
                          <a:spcPct val="100000"/>
                        </a:lnSpc>
                        <a:spcBef>
                          <a:spcPts val="0"/>
                        </a:spcBef>
                        <a:spcAft>
                          <a:spcPts val="0"/>
                        </a:spcAft>
                        <a:buNone/>
                        <a:tabLst/>
                      </a:pPr>
                      <a:endParaRPr lang="en-GB" sz="1400" dirty="0"/>
                    </a:p>
                    <a:p>
                      <a:pPr marL="0" marR="0" lvl="0" indent="0" algn="l" defTabSz="914400" rtl="0" fontAlgn="auto" hangingPunct="1">
                        <a:lnSpc>
                          <a:spcPct val="100000"/>
                        </a:lnSpc>
                        <a:spcBef>
                          <a:spcPts val="0"/>
                        </a:spcBef>
                        <a:spcAft>
                          <a:spcPts val="0"/>
                        </a:spcAft>
                        <a:buNone/>
                        <a:tabLst/>
                      </a:pPr>
                      <a:r>
                        <a:rPr lang="en-GB" sz="1400" dirty="0"/>
                        <a:t>Whatever next! (Jill Murphy)</a:t>
                      </a:r>
                    </a:p>
                  </a:txBody>
                  <a:tcPr marL="68580" marR="68580" marT="34290" marB="34290"/>
                </a:tc>
                <a:tc>
                  <a:txBody>
                    <a:bodyPr/>
                    <a:lstStyle/>
                    <a:p>
                      <a:pPr marL="0" marR="0" lvl="0" indent="0" algn="l" defTabSz="914400" rtl="0" fontAlgn="auto" hangingPunct="1">
                        <a:lnSpc>
                          <a:spcPct val="100000"/>
                        </a:lnSpc>
                        <a:spcBef>
                          <a:spcPts val="0"/>
                        </a:spcBef>
                        <a:spcAft>
                          <a:spcPts val="0"/>
                        </a:spcAft>
                        <a:buNone/>
                        <a:tabLst/>
                      </a:pPr>
                      <a:r>
                        <a:rPr lang="en-GB" sz="1400"/>
                        <a:t>Tony the Train’s busy day (p.32)</a:t>
                      </a:r>
                    </a:p>
                    <a:p>
                      <a:pPr lvl="0"/>
                      <a:endParaRPr lang="en-GB" sz="1400"/>
                    </a:p>
                  </a:txBody>
                  <a:tcPr marL="68580" marR="68580" marT="34290" marB="34290"/>
                </a:tc>
                <a:tc rowSpan="2">
                  <a:txBody>
                    <a:bodyPr/>
                    <a:lstStyle/>
                    <a:p>
                      <a:pPr marL="0" marR="0" lvl="0" indent="0" algn="l" defTabSz="914400" rtl="0" fontAlgn="auto" hangingPunct="1">
                        <a:lnSpc>
                          <a:spcPct val="100000"/>
                        </a:lnSpc>
                        <a:spcBef>
                          <a:spcPts val="0"/>
                        </a:spcBef>
                        <a:spcAft>
                          <a:spcPts val="0"/>
                        </a:spcAft>
                        <a:buNone/>
                        <a:tabLst/>
                      </a:pPr>
                      <a:r>
                        <a:rPr lang="en-GB" sz="1400"/>
                        <a:t>Talk about patterns in cooking, gardening, sewing or getting dressed. Suggestions: ‘first’, ‘then’, ‘after’, ‘before’. </a:t>
                      </a:r>
                    </a:p>
                    <a:p>
                      <a:pPr marL="0" marR="0" lvl="0" indent="0" algn="l" defTabSz="914400" rtl="0" fontAlgn="auto" hangingPunct="1">
                        <a:lnSpc>
                          <a:spcPct val="100000"/>
                        </a:lnSpc>
                        <a:spcBef>
                          <a:spcPts val="0"/>
                        </a:spcBef>
                        <a:spcAft>
                          <a:spcPts val="0"/>
                        </a:spcAft>
                        <a:buNone/>
                        <a:tabLst/>
                      </a:pPr>
                      <a:r>
                        <a:rPr lang="en-GB" sz="1400"/>
                        <a:t>Talk about the sequence of events in stories.</a:t>
                      </a:r>
                    </a:p>
                  </a:txBody>
                  <a:tcPr marL="68580" marR="68580" marT="34290" marB="34290"/>
                </a:tc>
                <a:extLst>
                  <a:ext uri="{0D108BD9-81ED-4DB2-BD59-A6C34878D82A}">
                    <a16:rowId xmlns:a16="http://schemas.microsoft.com/office/drawing/2014/main" val="3567052588"/>
                  </a:ext>
                </a:extLst>
              </a:tr>
              <a:tr h="752488">
                <a:tc vMerge="1">
                  <a:txBody>
                    <a:bodyPr/>
                    <a:lstStyle/>
                    <a:p>
                      <a:endParaRPr lang="en-GB"/>
                    </a:p>
                  </a:txBody>
                  <a:tcPr/>
                </a:tc>
                <a:tc vMerge="1">
                  <a:txBody>
                    <a:bodyPr/>
                    <a:lstStyle/>
                    <a:p>
                      <a:endParaRPr lang="en-GB"/>
                    </a:p>
                  </a:txBody>
                  <a:tcPr/>
                </a:tc>
                <a:tc>
                  <a:txBody>
                    <a:bodyPr/>
                    <a:lstStyle/>
                    <a:p>
                      <a:pPr lvl="0"/>
                      <a:r>
                        <a:rPr lang="en-GB" sz="1400"/>
                        <a:t>first</a:t>
                      </a:r>
                    </a:p>
                    <a:p>
                      <a:pPr lvl="0"/>
                      <a:r>
                        <a:rPr lang="en-GB" sz="1400"/>
                        <a:t>last</a:t>
                      </a:r>
                    </a:p>
                  </a:txBody>
                  <a:tcPr marL="68580" marR="68580" marT="34290" marB="34290"/>
                </a:tc>
                <a:tc vMerge="1">
                  <a:txBody>
                    <a:bodyPr/>
                    <a:lstStyle/>
                    <a:p>
                      <a:endParaRPr lang="en-GB"/>
                    </a:p>
                  </a:txBody>
                  <a:tcPr/>
                </a:tc>
                <a:tc>
                  <a:txBody>
                    <a:bodyPr/>
                    <a:lstStyle/>
                    <a:p>
                      <a:pPr marL="0" marR="0" lvl="0" indent="0" algn="l" defTabSz="914400" rtl="0" fontAlgn="auto" hangingPunct="1">
                        <a:lnSpc>
                          <a:spcPct val="100000"/>
                        </a:lnSpc>
                        <a:spcBef>
                          <a:spcPts val="0"/>
                        </a:spcBef>
                        <a:spcAft>
                          <a:spcPts val="0"/>
                        </a:spcAft>
                        <a:buNone/>
                        <a:tabLst/>
                      </a:pPr>
                      <a:r>
                        <a:rPr lang="en-GB" sz="1400"/>
                        <a:t>Grandmother’s footsteps (p.15)</a:t>
                      </a:r>
                    </a:p>
                  </a:txBody>
                  <a:tcPr marL="68580" marR="68580" marT="34290" marB="34290"/>
                </a:tc>
                <a:tc vMerge="1">
                  <a:txBody>
                    <a:bodyPr/>
                    <a:lstStyle/>
                    <a:p>
                      <a:endParaRPr lang="en-GB"/>
                    </a:p>
                  </a:txBody>
                  <a:tcPr/>
                </a:tc>
                <a:extLst>
                  <a:ext uri="{0D108BD9-81ED-4DB2-BD59-A6C34878D82A}">
                    <a16:rowId xmlns:a16="http://schemas.microsoft.com/office/drawing/2014/main" val="4174422057"/>
                  </a:ext>
                </a:extLst>
              </a:tr>
              <a:tr h="975893">
                <a:tc vMerge="1">
                  <a:txBody>
                    <a:bodyPr/>
                    <a:lstStyle/>
                    <a:p>
                      <a:endParaRPr lang="en-GB"/>
                    </a:p>
                  </a:txBody>
                  <a:tcPr/>
                </a:tc>
                <a:tc>
                  <a:txBody>
                    <a:bodyPr/>
                    <a:lstStyle/>
                    <a:p>
                      <a:pPr lvl="0"/>
                      <a:r>
                        <a:rPr lang="en-GB" sz="1400" b="1"/>
                        <a:t>Use pronouns</a:t>
                      </a:r>
                    </a:p>
                  </a:txBody>
                  <a:tcPr marL="68580" marR="68580" marT="34290" marB="34290"/>
                </a:tc>
                <a:tc>
                  <a:txBody>
                    <a:bodyPr/>
                    <a:lstStyle/>
                    <a:p>
                      <a:pPr lvl="0"/>
                      <a:r>
                        <a:rPr lang="en-GB" sz="1400"/>
                        <a:t>his</a:t>
                      </a:r>
                    </a:p>
                    <a:p>
                      <a:pPr lvl="0"/>
                      <a:r>
                        <a:rPr lang="en-GB" sz="1400"/>
                        <a:t>her</a:t>
                      </a:r>
                    </a:p>
                  </a:txBody>
                  <a:tcPr marL="68580" marR="68580" marT="34290" marB="34290"/>
                </a:tc>
                <a:tc>
                  <a:txBody>
                    <a:bodyPr/>
                    <a:lstStyle/>
                    <a:p>
                      <a:pPr lvl="0"/>
                      <a:r>
                        <a:rPr lang="en-GB" sz="1400" dirty="0"/>
                        <a:t>The Gruffalo (Julia Donaldson &amp; Axel </a:t>
                      </a:r>
                      <a:r>
                        <a:rPr lang="en-GB" sz="1400" dirty="0" err="1"/>
                        <a:t>Schffler</a:t>
                      </a:r>
                      <a:r>
                        <a:rPr lang="en-GB" sz="1400" dirty="0"/>
                        <a:t>)</a:t>
                      </a:r>
                    </a:p>
                  </a:txBody>
                  <a:tcPr marL="68580" marR="68580" marT="34290" marB="34290"/>
                </a:tc>
                <a:tc>
                  <a:txBody>
                    <a:bodyPr/>
                    <a:lstStyle/>
                    <a:p>
                      <a:pPr marL="0" marR="0" lvl="0" indent="0" algn="l" defTabSz="914400" rtl="0" fontAlgn="auto" hangingPunct="1">
                        <a:lnSpc>
                          <a:spcPct val="100000"/>
                        </a:lnSpc>
                        <a:spcBef>
                          <a:spcPts val="0"/>
                        </a:spcBef>
                        <a:spcAft>
                          <a:spcPts val="0"/>
                        </a:spcAft>
                        <a:buNone/>
                        <a:tabLst/>
                      </a:pPr>
                      <a:r>
                        <a:rPr lang="en-GB" sz="1400"/>
                        <a:t>I spy names (p.31)</a:t>
                      </a:r>
                    </a:p>
                  </a:txBody>
                  <a:tcPr marL="68580" marR="68580" marT="34290" marB="34290"/>
                </a:tc>
                <a:tc>
                  <a:txBody>
                    <a:bodyPr/>
                    <a:lstStyle/>
                    <a:p>
                      <a:pPr lvl="0"/>
                      <a:r>
                        <a:rPr lang="en-GB" sz="1400"/>
                        <a:t>Narrate events and actions. “I knew it must be cold outside because he / she was putting on his / her coat and hat.”</a:t>
                      </a:r>
                    </a:p>
                  </a:txBody>
                  <a:tcPr marL="68580" marR="68580" marT="34290" marB="34290"/>
                </a:tc>
                <a:extLst>
                  <a:ext uri="{0D108BD9-81ED-4DB2-BD59-A6C34878D82A}">
                    <a16:rowId xmlns:a16="http://schemas.microsoft.com/office/drawing/2014/main" val="3672424797"/>
                  </a:ext>
                </a:extLst>
              </a:tr>
              <a:tr h="1097874">
                <a:tc vMerge="1">
                  <a:txBody>
                    <a:bodyPr/>
                    <a:lstStyle/>
                    <a:p>
                      <a:endParaRPr lang="en-GB"/>
                    </a:p>
                  </a:txBody>
                  <a:tcPr/>
                </a:tc>
                <a:tc>
                  <a:txBody>
                    <a:bodyPr/>
                    <a:lstStyle/>
                    <a:p>
                      <a:pPr lvl="0"/>
                      <a:r>
                        <a:rPr lang="en-GB" sz="1400" b="1"/>
                        <a:t>Talk about the future using ‘will’ </a:t>
                      </a:r>
                    </a:p>
                  </a:txBody>
                  <a:tcPr marL="68580" marR="68580" marT="34290" marB="34290"/>
                </a:tc>
                <a:tc>
                  <a:txBody>
                    <a:bodyPr/>
                    <a:lstStyle/>
                    <a:p>
                      <a:pPr lvl="0"/>
                      <a:r>
                        <a:rPr lang="en-GB" sz="1400"/>
                        <a:t>This girl is drinking. Next this girl </a:t>
                      </a:r>
                      <a:r>
                        <a:rPr lang="en-GB" sz="1400" b="1"/>
                        <a:t>will</a:t>
                      </a:r>
                      <a:r>
                        <a:rPr lang="en-GB" sz="1400"/>
                        <a:t> drink.</a:t>
                      </a:r>
                    </a:p>
                  </a:txBody>
                  <a:tcPr marL="68580" marR="68580" marT="34290" marB="34290"/>
                </a:tc>
                <a:tc>
                  <a:txBody>
                    <a:bodyPr/>
                    <a:lstStyle/>
                    <a:p>
                      <a:pPr lvl="0"/>
                      <a:r>
                        <a:rPr lang="en-GB" sz="1400"/>
                        <a:t>The Little Red Hen (traditional tale)</a:t>
                      </a:r>
                    </a:p>
                  </a:txBody>
                  <a:tcPr marL="68580" marR="68580" marT="34290" marB="34290"/>
                </a:tc>
                <a:tc>
                  <a:txBody>
                    <a:bodyPr/>
                    <a:lstStyle/>
                    <a:p>
                      <a:pPr lvl="0"/>
                      <a:endParaRPr lang="en-GB" sz="1400"/>
                    </a:p>
                  </a:txBody>
                  <a:tcPr marL="68580" marR="68580" marT="34290" marB="34290"/>
                </a:tc>
                <a:tc>
                  <a:txBody>
                    <a:bodyPr/>
                    <a:lstStyle/>
                    <a:p>
                      <a:pPr lvl="0"/>
                      <a:r>
                        <a:rPr lang="en-GB" sz="1400" dirty="0"/>
                        <a:t>Ask open questions – “What will happen if you do that?”</a:t>
                      </a:r>
                    </a:p>
                  </a:txBody>
                  <a:tcPr marL="68580" marR="68580" marT="34290" marB="34290"/>
                </a:tc>
                <a:extLst>
                  <a:ext uri="{0D108BD9-81ED-4DB2-BD59-A6C34878D82A}">
                    <a16:rowId xmlns:a16="http://schemas.microsoft.com/office/drawing/2014/main" val="1740637187"/>
                  </a:ext>
                </a:extLst>
              </a:tr>
              <a:tr h="1545162">
                <a:tc vMerge="1">
                  <a:txBody>
                    <a:bodyPr/>
                    <a:lstStyle/>
                    <a:p>
                      <a:endParaRPr lang="en-GB"/>
                    </a:p>
                  </a:txBody>
                  <a:tcPr/>
                </a:tc>
                <a:tc>
                  <a:txBody>
                    <a:bodyPr/>
                    <a:lstStyle/>
                    <a:p>
                      <a:pPr lvl="0"/>
                      <a:r>
                        <a:rPr lang="en-GB" sz="1400" b="1" dirty="0"/>
                        <a:t>Use –ed verb ending</a:t>
                      </a:r>
                    </a:p>
                  </a:txBody>
                  <a:tcPr marL="68580" marR="68580" marT="34290" marB="34290"/>
                </a:tc>
                <a:tc>
                  <a:txBody>
                    <a:bodyPr/>
                    <a:lstStyle/>
                    <a:p>
                      <a:pPr lvl="0"/>
                      <a:r>
                        <a:rPr lang="en-GB" sz="1400"/>
                        <a:t>Yesterday, this girl paint</a:t>
                      </a:r>
                      <a:r>
                        <a:rPr lang="en-GB" sz="1400" b="1"/>
                        <a:t>ed</a:t>
                      </a:r>
                      <a:r>
                        <a:rPr lang="en-GB" sz="1400"/>
                        <a:t>. Yesterday this girl clean</a:t>
                      </a:r>
                      <a:r>
                        <a:rPr lang="en-GB" sz="1400" b="1"/>
                        <a:t>ed</a:t>
                      </a:r>
                      <a:r>
                        <a:rPr lang="en-GB" sz="1400"/>
                        <a:t> her teeth.</a:t>
                      </a:r>
                    </a:p>
                  </a:txBody>
                  <a:tcPr marL="68580" marR="68580" marT="34290" marB="34290"/>
                </a:tc>
                <a:tc>
                  <a:txBody>
                    <a:bodyPr/>
                    <a:lstStyle/>
                    <a:p>
                      <a:pPr lvl="0"/>
                      <a:r>
                        <a:rPr lang="en-GB" sz="1400"/>
                        <a:t>Mr Gumpy’s outing (John Burningham)</a:t>
                      </a:r>
                    </a:p>
                  </a:txBody>
                  <a:tcPr marL="68580" marR="68580" marT="34290" marB="34290"/>
                </a:tc>
                <a:tc>
                  <a:txBody>
                    <a:bodyPr/>
                    <a:lstStyle/>
                    <a:p>
                      <a:pPr lvl="0"/>
                      <a:endParaRPr lang="en-GB" sz="1400" dirty="0"/>
                    </a:p>
                  </a:txBody>
                  <a:tcPr marL="68580" marR="68580" marT="34290" marB="34290"/>
                </a:tc>
                <a:tc>
                  <a:txBody>
                    <a:bodyPr/>
                    <a:lstStyle/>
                    <a:p>
                      <a:pPr marL="0" marR="0" lvl="0" indent="0" algn="l" defTabSz="914400" rtl="0" fontAlgn="auto" hangingPunct="1">
                        <a:lnSpc>
                          <a:spcPct val="100000"/>
                        </a:lnSpc>
                        <a:spcBef>
                          <a:spcPts val="0"/>
                        </a:spcBef>
                        <a:spcAft>
                          <a:spcPts val="0"/>
                        </a:spcAft>
                        <a:buNone/>
                        <a:tabLst/>
                      </a:pPr>
                      <a:r>
                        <a:rPr lang="en-GB" sz="1400" dirty="0"/>
                        <a:t>Instead of correcting, model accurate irregular grammar such as past tense, plurals, complex sentences: “That’s right: you drank your milk quickly; you were quicker than Darren.”</a:t>
                      </a:r>
                    </a:p>
                  </a:txBody>
                  <a:tcPr marL="68580" marR="68580" marT="34290" marB="34290"/>
                </a:tc>
                <a:extLst>
                  <a:ext uri="{0D108BD9-81ED-4DB2-BD59-A6C34878D82A}">
                    <a16:rowId xmlns:a16="http://schemas.microsoft.com/office/drawing/2014/main" val="323517799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61FB-FC60-2F5A-1380-8FA9F1371354}"/>
              </a:ext>
            </a:extLst>
          </p:cNvPr>
          <p:cNvSpPr txBox="1">
            <a:spLocks noGrp="1"/>
          </p:cNvSpPr>
          <p:nvPr>
            <p:ph type="title"/>
          </p:nvPr>
        </p:nvSpPr>
        <p:spPr/>
        <p:txBody>
          <a:bodyPr/>
          <a:lstStyle/>
          <a:p>
            <a:pPr lvl="0"/>
            <a:r>
              <a:rPr lang="en-GB"/>
              <a:t>Speech sounds</a:t>
            </a:r>
          </a:p>
        </p:txBody>
      </p:sp>
      <p:pic>
        <p:nvPicPr>
          <p:cNvPr id="3" name="Content Placeholder 4">
            <a:extLst>
              <a:ext uri="{FF2B5EF4-FFF2-40B4-BE49-F238E27FC236}">
                <a16:creationId xmlns:a16="http://schemas.microsoft.com/office/drawing/2014/main" id="{AD18067B-8F55-6CDF-2EB5-51612481CD40}"/>
              </a:ext>
            </a:extLst>
          </p:cNvPr>
          <p:cNvPicPr>
            <a:picLocks noGrp="1" noChangeAspect="1"/>
          </p:cNvPicPr>
          <p:nvPr>
            <p:ph idx="1"/>
          </p:nvPr>
        </p:nvPicPr>
        <p:blipFill>
          <a:blip r:embed="rId2"/>
          <a:stretch>
            <a:fillRect/>
          </a:stretch>
        </p:blipFill>
        <p:spPr>
          <a:xfrm>
            <a:off x="437320" y="1921454"/>
            <a:ext cx="8262732" cy="4279039"/>
          </a:xfrm>
        </p:spPr>
      </p:pic>
      <p:sp>
        <p:nvSpPr>
          <p:cNvPr id="4" name="TextBox 6">
            <a:extLst>
              <a:ext uri="{FF2B5EF4-FFF2-40B4-BE49-F238E27FC236}">
                <a16:creationId xmlns:a16="http://schemas.microsoft.com/office/drawing/2014/main" id="{0ACAB621-8C10-4269-3D9B-B47EFA813A41}"/>
              </a:ext>
            </a:extLst>
          </p:cNvPr>
          <p:cNvSpPr txBox="1"/>
          <p:nvPr/>
        </p:nvSpPr>
        <p:spPr>
          <a:xfrm>
            <a:off x="628650" y="6264136"/>
            <a:ext cx="1223733" cy="284693"/>
          </a:xfrm>
          <a:prstGeom prst="rect">
            <a:avLst/>
          </a:prstGeom>
          <a:noFill/>
          <a:ln cap="flat">
            <a:noFill/>
          </a:ln>
        </p:spPr>
        <p:txBody>
          <a:bodyPr vert="horz" wrap="non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dirty="0">
                <a:hlinkClick r:id="rId3"/>
              </a:rPr>
              <a:t>Speech sounds</a:t>
            </a:r>
            <a:endParaRPr lang="en-GB" sz="1350" dirty="0">
              <a:solidFill>
                <a:srgbClr val="000000"/>
              </a:solidFill>
              <a:latin typeface="Apto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2ED00-3993-7F50-51F0-CEB2D62AAD3E}"/>
              </a:ext>
            </a:extLst>
          </p:cNvPr>
          <p:cNvSpPr txBox="1">
            <a:spLocks noGrp="1"/>
          </p:cNvSpPr>
          <p:nvPr>
            <p:ph type="title"/>
          </p:nvPr>
        </p:nvSpPr>
        <p:spPr>
          <a:xfrm>
            <a:off x="628645" y="1430377"/>
            <a:ext cx="7886700" cy="634049"/>
          </a:xfrm>
        </p:spPr>
        <p:txBody>
          <a:bodyPr/>
          <a:lstStyle/>
          <a:p>
            <a:pPr lvl="0"/>
            <a:r>
              <a:rPr lang="en-GB" dirty="0"/>
              <a:t>Speech sounds – expected errors</a:t>
            </a:r>
          </a:p>
        </p:txBody>
      </p:sp>
      <p:graphicFrame>
        <p:nvGraphicFramePr>
          <p:cNvPr id="3" name="Content Placeholder 3">
            <a:extLst>
              <a:ext uri="{FF2B5EF4-FFF2-40B4-BE49-F238E27FC236}">
                <a16:creationId xmlns:a16="http://schemas.microsoft.com/office/drawing/2014/main" id="{CCAE76BF-3621-137F-7BF2-6201C3D1B255}"/>
              </a:ext>
            </a:extLst>
          </p:cNvPr>
          <p:cNvGraphicFramePr>
            <a:graphicFrameLocks noGrp="1"/>
          </p:cNvGraphicFramePr>
          <p:nvPr>
            <p:ph idx="1"/>
            <p:extLst>
              <p:ext uri="{D42A27DB-BD31-4B8C-83A1-F6EECF244321}">
                <p14:modId xmlns:p14="http://schemas.microsoft.com/office/powerpoint/2010/main" val="3034837518"/>
              </p:ext>
            </p:extLst>
          </p:nvPr>
        </p:nvGraphicFramePr>
        <p:xfrm>
          <a:off x="628645" y="2388903"/>
          <a:ext cx="7886691" cy="3470919"/>
        </p:xfrm>
        <a:graphic>
          <a:graphicData uri="http://schemas.openxmlformats.org/drawingml/2006/table">
            <a:tbl>
              <a:tblPr firstRow="1" bandRow="1">
                <a:effectLst/>
                <a:tableStyleId>{5C22544A-7EE6-4342-B048-85BDC9FD1C3A}</a:tableStyleId>
              </a:tblPr>
              <a:tblGrid>
                <a:gridCol w="2628897">
                  <a:extLst>
                    <a:ext uri="{9D8B030D-6E8A-4147-A177-3AD203B41FA5}">
                      <a16:colId xmlns:a16="http://schemas.microsoft.com/office/drawing/2014/main" val="400990198"/>
                    </a:ext>
                  </a:extLst>
                </a:gridCol>
                <a:gridCol w="2628897">
                  <a:extLst>
                    <a:ext uri="{9D8B030D-6E8A-4147-A177-3AD203B41FA5}">
                      <a16:colId xmlns:a16="http://schemas.microsoft.com/office/drawing/2014/main" val="939251992"/>
                    </a:ext>
                  </a:extLst>
                </a:gridCol>
                <a:gridCol w="2628897">
                  <a:extLst>
                    <a:ext uri="{9D8B030D-6E8A-4147-A177-3AD203B41FA5}">
                      <a16:colId xmlns:a16="http://schemas.microsoft.com/office/drawing/2014/main" val="1695813088"/>
                    </a:ext>
                  </a:extLst>
                </a:gridCol>
              </a:tblGrid>
              <a:tr h="278133">
                <a:tc>
                  <a:txBody>
                    <a:bodyPr/>
                    <a:lstStyle/>
                    <a:p>
                      <a:pPr lvl="0" algn="ctr"/>
                      <a:r>
                        <a:rPr lang="en-GB" sz="1400"/>
                        <a:t>Changes</a:t>
                      </a:r>
                    </a:p>
                  </a:txBody>
                  <a:tcPr marL="68580" marR="68580" marT="34290" marB="34290"/>
                </a:tc>
                <a:tc>
                  <a:txBody>
                    <a:bodyPr/>
                    <a:lstStyle/>
                    <a:p>
                      <a:pPr lvl="0" algn="ctr"/>
                      <a:r>
                        <a:rPr lang="en-GB" sz="1400"/>
                        <a:t>Examples</a:t>
                      </a:r>
                    </a:p>
                  </a:txBody>
                  <a:tcPr marL="68580" marR="68580" marT="34290" marB="34290"/>
                </a:tc>
                <a:tc>
                  <a:txBody>
                    <a:bodyPr/>
                    <a:lstStyle/>
                    <a:p>
                      <a:pPr lvl="0" algn="ctr"/>
                      <a:r>
                        <a:rPr lang="en-GB" sz="1400"/>
                        <a:t>Expected age</a:t>
                      </a:r>
                    </a:p>
                  </a:txBody>
                  <a:tcPr marL="68580" marR="68580" marT="34290" marB="34290"/>
                </a:tc>
                <a:extLst>
                  <a:ext uri="{0D108BD9-81ED-4DB2-BD59-A6C34878D82A}">
                    <a16:rowId xmlns:a16="http://schemas.microsoft.com/office/drawing/2014/main" val="3083690683"/>
                  </a:ext>
                </a:extLst>
              </a:tr>
              <a:tr h="278133">
                <a:tc>
                  <a:txBody>
                    <a:bodyPr/>
                    <a:lstStyle/>
                    <a:p>
                      <a:pPr lvl="0"/>
                      <a:r>
                        <a:rPr lang="en-GB" sz="1200"/>
                        <a:t>Missing sounds off the end of words</a:t>
                      </a:r>
                    </a:p>
                  </a:txBody>
                  <a:tcPr marL="68580" marR="68580" marT="34290" marB="34290"/>
                </a:tc>
                <a:tc>
                  <a:txBody>
                    <a:bodyPr/>
                    <a:lstStyle/>
                    <a:p>
                      <a:pPr lvl="0"/>
                      <a:r>
                        <a:rPr lang="en-GB" sz="1200"/>
                        <a:t>‘park’ – ‘par’    ‘tap’ – ‘ta’</a:t>
                      </a:r>
                    </a:p>
                  </a:txBody>
                  <a:tcPr marL="68580" marR="68580" marT="34290" marB="34290"/>
                </a:tc>
                <a:tc>
                  <a:txBody>
                    <a:bodyPr/>
                    <a:lstStyle/>
                    <a:p>
                      <a:pPr lvl="0"/>
                      <a:r>
                        <a:rPr lang="en-GB" sz="1200"/>
                        <a:t>Up  to 3 years</a:t>
                      </a:r>
                    </a:p>
                  </a:txBody>
                  <a:tcPr marL="68580" marR="68580" marT="34290" marB="34290"/>
                </a:tc>
                <a:extLst>
                  <a:ext uri="{0D108BD9-81ED-4DB2-BD59-A6C34878D82A}">
                    <a16:rowId xmlns:a16="http://schemas.microsoft.com/office/drawing/2014/main" val="810462638"/>
                  </a:ext>
                </a:extLst>
              </a:tr>
              <a:tr h="278133">
                <a:tc>
                  <a:txBody>
                    <a:bodyPr/>
                    <a:lstStyle/>
                    <a:p>
                      <a:pPr lvl="0"/>
                      <a:r>
                        <a:rPr lang="en-GB" sz="1200"/>
                        <a:t>Using the same sounds in words</a:t>
                      </a:r>
                    </a:p>
                  </a:txBody>
                  <a:tcPr marL="68580" marR="68580" marT="34290" marB="34290"/>
                </a:tc>
                <a:tc>
                  <a:txBody>
                    <a:bodyPr/>
                    <a:lstStyle/>
                    <a:p>
                      <a:pPr lvl="0"/>
                      <a:r>
                        <a:rPr lang="en-GB" sz="1200"/>
                        <a:t>‘soap’ – ‘poap’  ‘case’ – ‘cake’</a:t>
                      </a:r>
                    </a:p>
                  </a:txBody>
                  <a:tcPr marL="68580" marR="68580" marT="34290" marB="34290"/>
                </a:tc>
                <a:tc>
                  <a:txBody>
                    <a:bodyPr/>
                    <a:lstStyle/>
                    <a:p>
                      <a:pPr lvl="0"/>
                      <a:r>
                        <a:rPr lang="en-GB" sz="1200"/>
                        <a:t>Up  to 3 years</a:t>
                      </a:r>
                    </a:p>
                  </a:txBody>
                  <a:tcPr marL="68580" marR="68580" marT="34290" marB="34290"/>
                </a:tc>
                <a:extLst>
                  <a:ext uri="{0D108BD9-81ED-4DB2-BD59-A6C34878D82A}">
                    <a16:rowId xmlns:a16="http://schemas.microsoft.com/office/drawing/2014/main" val="374277417"/>
                  </a:ext>
                </a:extLst>
              </a:tr>
              <a:tr h="434340">
                <a:tc>
                  <a:txBody>
                    <a:bodyPr/>
                    <a:lstStyle/>
                    <a:p>
                      <a:pPr lvl="0"/>
                      <a:r>
                        <a:rPr lang="en-GB" sz="1200"/>
                        <a:t>Changing quiet sounds in words – p,t,k to noisy sounds – b,d,g</a:t>
                      </a:r>
                    </a:p>
                  </a:txBody>
                  <a:tcPr marL="68580" marR="68580" marT="34290" marB="34290"/>
                </a:tc>
                <a:tc>
                  <a:txBody>
                    <a:bodyPr/>
                    <a:lstStyle/>
                    <a:p>
                      <a:pPr lvl="0"/>
                      <a:r>
                        <a:rPr lang="en-GB" sz="1200"/>
                        <a:t>‘pot’ – ‘bot   ‘tap’ -‘dap’  ‘cat’- ‘gat’</a:t>
                      </a:r>
                    </a:p>
                  </a:txBody>
                  <a:tcPr marL="68580" marR="68580" marT="34290" marB="34290"/>
                </a:tc>
                <a:tc>
                  <a:txBody>
                    <a:bodyPr/>
                    <a:lstStyle/>
                    <a:p>
                      <a:pPr lvl="0"/>
                      <a:r>
                        <a:rPr lang="en-GB" sz="1200"/>
                        <a:t>Up  to 3 years</a:t>
                      </a:r>
                    </a:p>
                    <a:p>
                      <a:pPr lvl="0"/>
                      <a:endParaRPr lang="en-GB" sz="1200"/>
                    </a:p>
                  </a:txBody>
                  <a:tcPr marL="68580" marR="68580" marT="34290" marB="34290"/>
                </a:tc>
                <a:extLst>
                  <a:ext uri="{0D108BD9-81ED-4DB2-BD59-A6C34878D82A}">
                    <a16:rowId xmlns:a16="http://schemas.microsoft.com/office/drawing/2014/main" val="2013623576"/>
                  </a:ext>
                </a:extLst>
              </a:tr>
              <a:tr h="434340">
                <a:tc>
                  <a:txBody>
                    <a:bodyPr/>
                    <a:lstStyle/>
                    <a:p>
                      <a:pPr lvl="0"/>
                      <a:r>
                        <a:rPr lang="en-GB" sz="1200"/>
                        <a:t>Changing long sounds – f,s to short sounds – p/b, t/d</a:t>
                      </a:r>
                    </a:p>
                  </a:txBody>
                  <a:tcPr marL="68580" marR="68580" marT="34290" marB="34290"/>
                </a:tc>
                <a:tc>
                  <a:txBody>
                    <a:bodyPr/>
                    <a:lstStyle/>
                    <a:p>
                      <a:pPr lvl="0"/>
                      <a:r>
                        <a:rPr lang="en-GB" sz="1200"/>
                        <a:t>‘feet’ – ‘peet’ or ‘beet’</a:t>
                      </a:r>
                    </a:p>
                    <a:p>
                      <a:pPr lvl="0"/>
                      <a:r>
                        <a:rPr lang="en-GB" sz="1200"/>
                        <a:t>‘sun’ – ‘tun’ or ‘dun’</a:t>
                      </a:r>
                    </a:p>
                  </a:txBody>
                  <a:tcPr marL="68580" marR="68580" marT="34290" marB="34290"/>
                </a:tc>
                <a:tc>
                  <a:txBody>
                    <a:bodyPr/>
                    <a:lstStyle/>
                    <a:p>
                      <a:pPr lvl="0"/>
                      <a:r>
                        <a:rPr lang="en-GB" sz="1200"/>
                        <a:t>Up to 3 years, 6 months</a:t>
                      </a:r>
                    </a:p>
                  </a:txBody>
                  <a:tcPr marL="68580" marR="68580" marT="34290" marB="34290"/>
                </a:tc>
                <a:extLst>
                  <a:ext uri="{0D108BD9-81ED-4DB2-BD59-A6C34878D82A}">
                    <a16:rowId xmlns:a16="http://schemas.microsoft.com/office/drawing/2014/main" val="3094058518"/>
                  </a:ext>
                </a:extLst>
              </a:tr>
              <a:tr h="434340">
                <a:tc>
                  <a:txBody>
                    <a:bodyPr/>
                    <a:lstStyle/>
                    <a:p>
                      <a:pPr lvl="0"/>
                      <a:r>
                        <a:rPr lang="en-GB" sz="1200"/>
                        <a:t>Changing back sounds – k to front sounds t/d</a:t>
                      </a:r>
                    </a:p>
                  </a:txBody>
                  <a:tcPr marL="68580" marR="68580" marT="34290" marB="34290"/>
                </a:tc>
                <a:tc>
                  <a:txBody>
                    <a:bodyPr/>
                    <a:lstStyle/>
                    <a:p>
                      <a:pPr lvl="0"/>
                      <a:r>
                        <a:rPr lang="en-GB" sz="1200"/>
                        <a:t>‘car’ – ‘tar’ or ‘dar’     </a:t>
                      </a:r>
                    </a:p>
                    <a:p>
                      <a:pPr lvl="0"/>
                      <a:r>
                        <a:rPr lang="en-GB" sz="1200"/>
                        <a:t>‘bike’ – ‘bite’</a:t>
                      </a:r>
                    </a:p>
                  </a:txBody>
                  <a:tcPr marL="68580" marR="68580" marT="34290" marB="34290"/>
                </a:tc>
                <a:tc>
                  <a:txBody>
                    <a:bodyPr/>
                    <a:lstStyle/>
                    <a:p>
                      <a:pPr lvl="0"/>
                      <a:r>
                        <a:rPr lang="en-GB" sz="1200"/>
                        <a:t>Up to 4 years</a:t>
                      </a:r>
                    </a:p>
                  </a:txBody>
                  <a:tcPr marL="68580" marR="68580" marT="34290" marB="34290"/>
                </a:tc>
                <a:extLst>
                  <a:ext uri="{0D108BD9-81ED-4DB2-BD59-A6C34878D82A}">
                    <a16:rowId xmlns:a16="http://schemas.microsoft.com/office/drawing/2014/main" val="3269818367"/>
                  </a:ext>
                </a:extLst>
              </a:tr>
              <a:tr h="434340">
                <a:tc>
                  <a:txBody>
                    <a:bodyPr/>
                    <a:lstStyle/>
                    <a:p>
                      <a:pPr lvl="0"/>
                      <a:r>
                        <a:rPr lang="en-GB" sz="1200"/>
                        <a:t>Changing ‘sh’, ‘ch’, ‘j’</a:t>
                      </a:r>
                    </a:p>
                  </a:txBody>
                  <a:tcPr marL="68580" marR="68580" marT="34290" marB="34290"/>
                </a:tc>
                <a:tc>
                  <a:txBody>
                    <a:bodyPr/>
                    <a:lstStyle/>
                    <a:p>
                      <a:pPr lvl="0"/>
                      <a:r>
                        <a:rPr lang="en-GB" sz="1200"/>
                        <a:t>‘fish’ – ‘fis’ ‘children’ – ‘tildren’</a:t>
                      </a:r>
                    </a:p>
                    <a:p>
                      <a:pPr lvl="0"/>
                      <a:r>
                        <a:rPr lang="en-GB" sz="1200"/>
                        <a:t>‘orange’ – ‘oranz’</a:t>
                      </a:r>
                    </a:p>
                  </a:txBody>
                  <a:tcPr marL="68580" marR="68580" marT="34290" marB="34290"/>
                </a:tc>
                <a:tc>
                  <a:txBody>
                    <a:bodyPr/>
                    <a:lstStyle/>
                    <a:p>
                      <a:pPr lvl="0"/>
                      <a:r>
                        <a:rPr lang="en-GB" sz="1200"/>
                        <a:t>Up to 5 years</a:t>
                      </a:r>
                    </a:p>
                  </a:txBody>
                  <a:tcPr marL="68580" marR="68580" marT="34290" marB="34290"/>
                </a:tc>
                <a:extLst>
                  <a:ext uri="{0D108BD9-81ED-4DB2-BD59-A6C34878D82A}">
                    <a16:rowId xmlns:a16="http://schemas.microsoft.com/office/drawing/2014/main" val="3518239166"/>
                  </a:ext>
                </a:extLst>
              </a:tr>
              <a:tr h="617220">
                <a:tc>
                  <a:txBody>
                    <a:bodyPr/>
                    <a:lstStyle/>
                    <a:p>
                      <a:pPr lvl="0"/>
                      <a:r>
                        <a:rPr lang="en-GB" sz="1200"/>
                        <a:t>Changing two sounds to just one sound</a:t>
                      </a:r>
                    </a:p>
                  </a:txBody>
                  <a:tcPr marL="68580" marR="68580" marT="34290" marB="34290"/>
                </a:tc>
                <a:tc>
                  <a:txBody>
                    <a:bodyPr/>
                    <a:lstStyle/>
                    <a:p>
                      <a:pPr lvl="0"/>
                      <a:r>
                        <a:rPr lang="en-GB" sz="1200"/>
                        <a:t>‘tree’ – ‘tee’ or ‘dee’</a:t>
                      </a:r>
                    </a:p>
                    <a:p>
                      <a:pPr lvl="0"/>
                      <a:r>
                        <a:rPr lang="en-GB" sz="1200"/>
                        <a:t>‘grass’ – ‘dass’ or ‘gass’</a:t>
                      </a:r>
                    </a:p>
                    <a:p>
                      <a:pPr lvl="0"/>
                      <a:r>
                        <a:rPr lang="en-GB" sz="1200"/>
                        <a:t>‘spots’ – ‘bots’</a:t>
                      </a:r>
                    </a:p>
                  </a:txBody>
                  <a:tcPr marL="68580" marR="68580" marT="34290" marB="34290"/>
                </a:tc>
                <a:tc>
                  <a:txBody>
                    <a:bodyPr/>
                    <a:lstStyle/>
                    <a:p>
                      <a:pPr lvl="0"/>
                      <a:r>
                        <a:rPr lang="en-GB" sz="1200"/>
                        <a:t>Up to 5 years</a:t>
                      </a:r>
                    </a:p>
                  </a:txBody>
                  <a:tcPr marL="68580" marR="68580" marT="34290" marB="34290"/>
                </a:tc>
                <a:extLst>
                  <a:ext uri="{0D108BD9-81ED-4DB2-BD59-A6C34878D82A}">
                    <a16:rowId xmlns:a16="http://schemas.microsoft.com/office/drawing/2014/main" val="3049583687"/>
                  </a:ext>
                </a:extLst>
              </a:tr>
              <a:tr h="278133">
                <a:tc>
                  <a:txBody>
                    <a:bodyPr/>
                    <a:lstStyle/>
                    <a:p>
                      <a:pPr lvl="0"/>
                      <a:r>
                        <a:rPr lang="en-GB" sz="1200" dirty="0"/>
                        <a:t>Changing ‘l’ and ‘r’</a:t>
                      </a:r>
                    </a:p>
                  </a:txBody>
                  <a:tcPr marL="68580" marR="68580" marT="34290" marB="34290"/>
                </a:tc>
                <a:tc>
                  <a:txBody>
                    <a:bodyPr/>
                    <a:lstStyle/>
                    <a:p>
                      <a:pPr lvl="0"/>
                      <a:r>
                        <a:rPr lang="en-GB" sz="1200" dirty="0"/>
                        <a:t>‘leaf’ – ‘</a:t>
                      </a:r>
                      <a:r>
                        <a:rPr lang="en-GB" sz="1200" dirty="0" err="1"/>
                        <a:t>jeaf</a:t>
                      </a:r>
                      <a:r>
                        <a:rPr lang="en-GB" sz="1200" dirty="0"/>
                        <a:t>’           ‘roof’ – ‘woof’</a:t>
                      </a:r>
                    </a:p>
                  </a:txBody>
                  <a:tcPr marL="68580" marR="68580" marT="34290" marB="34290"/>
                </a:tc>
                <a:tc>
                  <a:txBody>
                    <a:bodyPr/>
                    <a:lstStyle/>
                    <a:p>
                      <a:pPr lvl="0"/>
                      <a:r>
                        <a:rPr lang="en-GB" sz="1200" dirty="0"/>
                        <a:t>Up to 6 years</a:t>
                      </a:r>
                    </a:p>
                  </a:txBody>
                  <a:tcPr marL="68580" marR="68580" marT="34290" marB="34290"/>
                </a:tc>
                <a:extLst>
                  <a:ext uri="{0D108BD9-81ED-4DB2-BD59-A6C34878D82A}">
                    <a16:rowId xmlns:a16="http://schemas.microsoft.com/office/drawing/2014/main" val="1398099063"/>
                  </a:ext>
                </a:extLst>
              </a:tr>
            </a:tbl>
          </a:graphicData>
        </a:graphic>
      </p:graphicFrame>
      <p:sp>
        <p:nvSpPr>
          <p:cNvPr id="4" name="TextBox 5">
            <a:extLst>
              <a:ext uri="{FF2B5EF4-FFF2-40B4-BE49-F238E27FC236}">
                <a16:creationId xmlns:a16="http://schemas.microsoft.com/office/drawing/2014/main" id="{464478AE-62C0-D9C5-2EFD-F4530EA41795}"/>
              </a:ext>
            </a:extLst>
          </p:cNvPr>
          <p:cNvSpPr txBox="1"/>
          <p:nvPr/>
        </p:nvSpPr>
        <p:spPr>
          <a:xfrm>
            <a:off x="628645" y="6396335"/>
            <a:ext cx="1068241" cy="461665"/>
          </a:xfrm>
          <a:prstGeom prst="rect">
            <a:avLst/>
          </a:prstGeom>
          <a:noFill/>
          <a:ln cap="flat">
            <a:noFill/>
          </a:ln>
        </p:spPr>
        <p:txBody>
          <a:bodyPr vert="horz" wrap="non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200" dirty="0">
                <a:hlinkClick r:id="rId2"/>
              </a:rPr>
              <a:t>Speech sounds</a:t>
            </a:r>
            <a:endParaRPr lang="en-GB" sz="1200" dirty="0">
              <a:solidFill>
                <a:srgbClr val="000000"/>
              </a:solidFill>
              <a:latin typeface="Aptos"/>
            </a:endParaRPr>
          </a:p>
          <a:p>
            <a:pPr defTabSz="685800">
              <a:defRPr sz="1800" b="0" i="0" u="none" strike="noStrike" kern="0" cap="none" spc="0" baseline="0">
                <a:solidFill>
                  <a:srgbClr val="000000"/>
                </a:solidFill>
                <a:uFillTx/>
              </a:defRPr>
            </a:pPr>
            <a:endParaRPr lang="en-GB" sz="1350" dirty="0">
              <a:solidFill>
                <a:srgbClr val="000000"/>
              </a:solidFill>
              <a:latin typeface="Aptos"/>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01adc90-1e60-4fcf-9d8c-327c36f3d5ed">
      <Terms xmlns="http://schemas.microsoft.com/office/infopath/2007/PartnerControls"/>
    </lcf76f155ced4ddcb4097134ff3c332f>
    <TaxCatchAll xmlns="4fd92b1a-fc9f-4f77-9aa0-4035c507f4e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604E05632B54479C8778C370252D1B" ma:contentTypeVersion="18" ma:contentTypeDescription="Create a new document." ma:contentTypeScope="" ma:versionID="72e8c0c8e8ff5c4f988db722eacad38a">
  <xsd:schema xmlns:xsd="http://www.w3.org/2001/XMLSchema" xmlns:xs="http://www.w3.org/2001/XMLSchema" xmlns:p="http://schemas.microsoft.com/office/2006/metadata/properties" xmlns:ns2="801adc90-1e60-4fcf-9d8c-327c36f3d5ed" xmlns:ns3="4fd92b1a-fc9f-4f77-9aa0-4035c507f4e5" targetNamespace="http://schemas.microsoft.com/office/2006/metadata/properties" ma:root="true" ma:fieldsID="59893cde176fac4f02935b72ba9e0382" ns2:_="" ns3:_="">
    <xsd:import namespace="801adc90-1e60-4fcf-9d8c-327c36f3d5ed"/>
    <xsd:import namespace="4fd92b1a-fc9f-4f77-9aa0-4035c507f4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adc90-1e60-4fcf-9d8c-327c36f3d5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8547526-a6f0-4707-a276-51d9665081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d92b1a-fc9f-4f77-9aa0-4035c507f4e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fe68b40-86ff-4845-9f0b-fe6db42d2834}" ma:internalName="TaxCatchAll" ma:showField="CatchAllData" ma:web="4fd92b1a-fc9f-4f77-9aa0-4035c507f4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B73EF4-1FB0-47D0-B46A-884144021E64}">
  <ds:schemaRefs>
    <ds:schemaRef ds:uri="http://schemas.microsoft.com/sharepoint/v3/contenttype/forms"/>
  </ds:schemaRefs>
</ds:datastoreItem>
</file>

<file path=customXml/itemProps2.xml><?xml version="1.0" encoding="utf-8"?>
<ds:datastoreItem xmlns:ds="http://schemas.openxmlformats.org/officeDocument/2006/customXml" ds:itemID="{B93F5AE8-28D6-406E-888B-DE59F1720A1E}">
  <ds:schemaRefs>
    <ds:schemaRef ds:uri="4fd92b1a-fc9f-4f77-9aa0-4035c507f4e5"/>
    <ds:schemaRef ds:uri="801adc90-1e60-4fcf-9d8c-327c36f3d5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9A14578-4E39-4C24-B1FE-C0CCC72ED765}">
  <ds:schemaRefs>
    <ds:schemaRef ds:uri="4fd92b1a-fc9f-4f77-9aa0-4035c507f4e5"/>
    <ds:schemaRef ds:uri="801adc90-1e60-4fcf-9d8c-327c36f3d5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105</TotalTime>
  <Words>2363</Words>
  <Application>Microsoft Office PowerPoint</Application>
  <PresentationFormat>On-screen Show (4:3)</PresentationFormat>
  <Paragraphs>324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Arial</vt:lpstr>
      <vt:lpstr>Calibri</vt:lpstr>
      <vt:lpstr>Office Theme</vt:lpstr>
      <vt:lpstr>Early Communication Screening Tool – What next?</vt:lpstr>
      <vt:lpstr>PowerPoint Presentation</vt:lpstr>
      <vt:lpstr>PowerPoint Presentation</vt:lpstr>
      <vt:lpstr>PowerPoint Presentation</vt:lpstr>
      <vt:lpstr>PowerPoint Presentation</vt:lpstr>
      <vt:lpstr>PowerPoint Presentation</vt:lpstr>
      <vt:lpstr>PowerPoint Presentation</vt:lpstr>
      <vt:lpstr>Speech sounds</vt:lpstr>
      <vt:lpstr>Speech sounds – expected errors</vt:lpstr>
      <vt:lpstr>What to look for  Some children have speech difficulties which are not expected during development. These include:</vt:lpstr>
      <vt:lpstr>Mini Speech Screen</vt:lpstr>
      <vt:lpstr>The Cat and the Dog Test</vt:lpstr>
      <vt:lpstr>When to refer for speech difficulties</vt:lpstr>
      <vt:lpstr>Also consider</vt:lpstr>
      <vt:lpstr>Related documents and  training</vt:lpstr>
      <vt:lpstr>Early Communication Screening Tool – What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Hall.Salter</dc:creator>
  <cp:lastModifiedBy>Beverley Jones</cp:lastModifiedBy>
  <cp:revision>8</cp:revision>
  <dcterms:created xsi:type="dcterms:W3CDTF">2022-04-23T22:24:44Z</dcterms:created>
  <dcterms:modified xsi:type="dcterms:W3CDTF">2024-11-19T11:59:03Z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0x0101000E604E05632B54479C8778C370252D1B</vt:lpwstr>
  </property>
</Properties>
</file>