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ECFF9-8C2F-492E-B3D4-3AF76F218042}" v="869" dt="2024-12-12T09:03:5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15" autoAdjust="0"/>
  </p:normalViewPr>
  <p:slideViewPr>
    <p:cSldViewPr snapToGrid="0">
      <p:cViewPr varScale="1">
        <p:scale>
          <a:sx n="99" d="100"/>
          <a:sy n="9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ey Jones" userId="902ebd1c-631c-4f88-908a-acb65098e710" providerId="ADAL" clId="{070C24BC-3887-4671-8177-070FFCD97810}"/>
    <pc:docChg chg="modSld">
      <pc:chgData name="Beverley Jones" userId="902ebd1c-631c-4f88-908a-acb65098e710" providerId="ADAL" clId="{070C24BC-3887-4671-8177-070FFCD97810}" dt="2024-12-12T09:10:06.357" v="48" actId="122"/>
      <pc:docMkLst>
        <pc:docMk/>
      </pc:docMkLst>
      <pc:sldChg chg="modSp mod">
        <pc:chgData name="Beverley Jones" userId="902ebd1c-631c-4f88-908a-acb65098e710" providerId="ADAL" clId="{070C24BC-3887-4671-8177-070FFCD97810}" dt="2024-12-12T09:10:06.357" v="48" actId="122"/>
        <pc:sldMkLst>
          <pc:docMk/>
          <pc:sldMk cId="3408349969" sldId="257"/>
        </pc:sldMkLst>
        <pc:spChg chg="mod">
          <ac:chgData name="Beverley Jones" userId="902ebd1c-631c-4f88-908a-acb65098e710" providerId="ADAL" clId="{070C24BC-3887-4671-8177-070FFCD97810}" dt="2024-12-12T09:10:06.357" v="48" actId="122"/>
          <ac:spMkLst>
            <pc:docMk/>
            <pc:sldMk cId="3408349969" sldId="257"/>
            <ac:spMk id="2" creationId="{87322391-14FE-2203-4A65-743BFD51414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educators-and-professionals/resource-library-for-educators/supporting-childrens-early-communication-skills/" TargetMode="External"/><Relationship Id="rId2" Type="http://schemas.openxmlformats.org/officeDocument/2006/relationships/hyperlink" Target="https://assets.publishing.service.gov.uk/media/64e6002a20ae890014f26cbc/DfE_Development_Matters_Report_Sep2023.pdf" TargetMode="External"/><Relationship Id="rId1" Type="http://schemas.openxmlformats.org/officeDocument/2006/relationships/hyperlink" Target="https://shropshirelg.net/early-years-information-and-cpd/effective-practice-in-eyfs/healthier-weight-strategy-2024-2028/eating-a-healthier-balanced-diet/" TargetMode="External"/><Relationship Id="rId4" Type="http://schemas.openxmlformats.org/officeDocument/2006/relationships/hyperlink" Target="https://shropshirelg.net/early-years-information-and-cpd/effective-practice-in-eyfs/healthier-weight-strategy-2024-2028/promoting-physical-activity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4e6002a20ae890014f26cbc/DfE_Development_Matters_Report_Sep2023.pdf" TargetMode="External"/><Relationship Id="rId2" Type="http://schemas.openxmlformats.org/officeDocument/2006/relationships/hyperlink" Target="https://shropshirelg.net/early-years-information-and-cpd/effective-practice-in-eyfs/healthier-weight-strategy-2024-2028/promoting-physical-activity/" TargetMode="External"/><Relationship Id="rId1" Type="http://schemas.openxmlformats.org/officeDocument/2006/relationships/hyperlink" Target="https://shropshirelg.net/early-years-information-and-cpd/effective-practice-in-eyfs/healthier-weight-strategy-2024-2028/eating-a-healthier-balanced-diet/" TargetMode="External"/><Relationship Id="rId4" Type="http://schemas.openxmlformats.org/officeDocument/2006/relationships/hyperlink" Target="https://speechandlanguage.org.uk/educators-and-professionals/resource-library-for-educators/supporting-childrens-early-communication-skill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BE606-EB81-447F-8E2C-AC9F7C423E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08E39B-9ED9-4693-971B-AA3D3D116EEB}">
      <dgm:prSet phldrT="[Text]"/>
      <dgm:spPr/>
      <dgm:t>
        <a:bodyPr/>
        <a:lstStyle/>
        <a:p>
          <a:pPr>
            <a:buNone/>
          </a:pPr>
          <a:r>
            <a:rPr lang="en-GB" dirty="0"/>
            <a:t>Give children plenty of time to respond to questions and promote their thinking and language skills even more effectively.</a:t>
          </a:r>
        </a:p>
      </dgm:t>
    </dgm:pt>
    <dgm:pt modelId="{F64B9307-6AD3-4D3F-B2FC-B4E5594D2BFC}" type="parTrans" cxnId="{8EEE7184-B250-4F11-881F-249B0889DD2A}">
      <dgm:prSet/>
      <dgm:spPr/>
      <dgm:t>
        <a:bodyPr/>
        <a:lstStyle/>
        <a:p>
          <a:endParaRPr lang="en-GB"/>
        </a:p>
      </dgm:t>
    </dgm:pt>
    <dgm:pt modelId="{68920577-FD21-494C-BA4A-C657D45B2155}" type="sibTrans" cxnId="{8EEE7184-B250-4F11-881F-249B0889DD2A}">
      <dgm:prSet/>
      <dgm:spPr/>
      <dgm:t>
        <a:bodyPr/>
        <a:lstStyle/>
        <a:p>
          <a:endParaRPr lang="en-GB"/>
        </a:p>
      </dgm:t>
    </dgm:pt>
    <dgm:pt modelId="{FB6EC40C-9595-42CD-AC45-C2BDD7AE865F}">
      <dgm:prSet phldrT="[Text]"/>
      <dgm:spPr/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Eating a healthier balanced diet | Shropshire Learning Gateway</a:t>
          </a:r>
          <a:endParaRPr lang="en-GB" dirty="0"/>
        </a:p>
      </dgm:t>
    </dgm:pt>
    <dgm:pt modelId="{B265FCBB-DB24-4BEC-A91B-9C12BB408DC3}" type="parTrans" cxnId="{C3BD1ECE-168A-40AB-888B-A967D961724B}">
      <dgm:prSet/>
      <dgm:spPr/>
      <dgm:t>
        <a:bodyPr/>
        <a:lstStyle/>
        <a:p>
          <a:endParaRPr lang="en-GB"/>
        </a:p>
      </dgm:t>
    </dgm:pt>
    <dgm:pt modelId="{4A2A2B94-1E39-43EE-B57A-FD613E9CF0B7}" type="sibTrans" cxnId="{C3BD1ECE-168A-40AB-888B-A967D961724B}">
      <dgm:prSet/>
      <dgm:spPr/>
      <dgm:t>
        <a:bodyPr/>
        <a:lstStyle/>
        <a:p>
          <a:endParaRPr lang="en-GB"/>
        </a:p>
      </dgm:t>
    </dgm:pt>
    <dgm:pt modelId="{51E3E290-3A21-4E9C-80F2-CC9E86BA7F45}">
      <dgm:prSet phldrT="[Text]"/>
      <dgm:spPr/>
      <dgm:t>
        <a:bodyPr/>
        <a:lstStyle/>
        <a:p>
          <a:pPr>
            <a:buNone/>
          </a:pPr>
          <a:r>
            <a:rPr lang="en-GB" b="0" i="0" u="none" strike="noStrike" cap="none" spc="0" baseline="0" dirty="0">
              <a:solidFill>
                <a:srgbClr val="FFFFFF"/>
              </a:solidFill>
              <a:uFillTx/>
              <a:latin typeface="Aptos"/>
            </a:rPr>
            <a:t>Provide children with more opportunities to develop their understanding of the importance of healthy lifestyles.</a:t>
          </a:r>
          <a:endParaRPr lang="en-GB" dirty="0"/>
        </a:p>
      </dgm:t>
    </dgm:pt>
    <dgm:pt modelId="{E7CC8A2B-D6B8-46CA-8472-D267FF27477F}" type="parTrans" cxnId="{3AC9507F-452A-4D58-80FD-50EC82FCE595}">
      <dgm:prSet/>
      <dgm:spPr/>
      <dgm:t>
        <a:bodyPr/>
        <a:lstStyle/>
        <a:p>
          <a:endParaRPr lang="en-GB"/>
        </a:p>
      </dgm:t>
    </dgm:pt>
    <dgm:pt modelId="{809A0A92-870B-414B-8EF9-C07D7574DE92}" type="sibTrans" cxnId="{3AC9507F-452A-4D58-80FD-50EC82FCE595}">
      <dgm:prSet/>
      <dgm:spPr/>
      <dgm:t>
        <a:bodyPr/>
        <a:lstStyle/>
        <a:p>
          <a:endParaRPr lang="en-GB"/>
        </a:p>
      </dgm:t>
    </dgm:pt>
    <dgm:pt modelId="{ADF0F5F4-5897-4A39-A4ED-85CF1A2BA6D7}">
      <dgm:prSet phldrT="[Text]"/>
      <dgm:spPr/>
      <dgm:t>
        <a:bodyPr/>
        <a:lstStyle/>
        <a:p>
          <a:r>
            <a:rPr lang="en-GB" dirty="0"/>
            <a:t>When talking with young children, give them plenty of processing time (at least 10 seconds). This gives them time to understand what you have said and think of a reply. </a:t>
          </a:r>
          <a:r>
            <a:rPr lang="en-GB" dirty="0">
              <a:hlinkClick xmlns:r="http://schemas.openxmlformats.org/officeDocument/2006/relationships" r:id="rId2"/>
            </a:rPr>
            <a:t>Development Matters - Non-statutory curriculum guidance for the early years </a:t>
          </a:r>
          <a:r>
            <a:rPr lang="en-GB">
              <a:hlinkClick xmlns:r="http://schemas.openxmlformats.org/officeDocument/2006/relationships" r:id="rId2"/>
            </a:rPr>
            <a:t>foundation stage</a:t>
          </a:r>
          <a:r>
            <a:rPr lang="en-GB"/>
            <a:t> (p.29)</a:t>
          </a:r>
          <a:endParaRPr lang="en-GB" dirty="0"/>
        </a:p>
      </dgm:t>
    </dgm:pt>
    <dgm:pt modelId="{75DD1C49-DBA0-49D7-ACAA-068FE33784A0}" type="parTrans" cxnId="{62097F32-33F7-4465-9D6C-4C4C301EFED4}">
      <dgm:prSet/>
      <dgm:spPr/>
      <dgm:t>
        <a:bodyPr/>
        <a:lstStyle/>
        <a:p>
          <a:endParaRPr lang="en-GB"/>
        </a:p>
      </dgm:t>
    </dgm:pt>
    <dgm:pt modelId="{76417E07-0227-4FB5-8F44-EBD39ED2A079}" type="sibTrans" cxnId="{62097F32-33F7-4465-9D6C-4C4C301EFED4}">
      <dgm:prSet/>
      <dgm:spPr/>
      <dgm:t>
        <a:bodyPr/>
        <a:lstStyle/>
        <a:p>
          <a:endParaRPr lang="en-GB"/>
        </a:p>
      </dgm:t>
    </dgm:pt>
    <dgm:pt modelId="{003039F4-4F0C-4F8F-9360-671BB2492BC7}">
      <dgm:prSet phldrT="[Text]"/>
      <dgm:spPr/>
      <dgm:t>
        <a:bodyPr/>
        <a:lstStyle/>
        <a:p>
          <a:pPr>
            <a:buNone/>
          </a:pPr>
          <a:r>
            <a:rPr lang="en-GB" b="0" i="0" u="none" strike="noStrike" cap="none" spc="0" baseline="0" dirty="0">
              <a:solidFill>
                <a:srgbClr val="FFFFFF"/>
              </a:solidFill>
              <a:uFillTx/>
              <a:latin typeface="Aptos"/>
            </a:rPr>
            <a:t>Support children to make choices and build on their existing knowledge to extend their communication skills. </a:t>
          </a:r>
          <a:endParaRPr lang="en-GB" dirty="0"/>
        </a:p>
      </dgm:t>
    </dgm:pt>
    <dgm:pt modelId="{CD9F336D-F5A4-48FA-BDFF-5B9BB7299216}" type="parTrans" cxnId="{B5C5D13F-90E3-458C-BB63-230D50EAEC8D}">
      <dgm:prSet/>
      <dgm:spPr/>
      <dgm:t>
        <a:bodyPr/>
        <a:lstStyle/>
        <a:p>
          <a:endParaRPr lang="en-GB"/>
        </a:p>
      </dgm:t>
    </dgm:pt>
    <dgm:pt modelId="{F17DF4A3-2ACD-41F1-B66D-BAB81C8A5D23}" type="sibTrans" cxnId="{B5C5D13F-90E3-458C-BB63-230D50EAEC8D}">
      <dgm:prSet/>
      <dgm:spPr/>
      <dgm:t>
        <a:bodyPr/>
        <a:lstStyle/>
        <a:p>
          <a:endParaRPr lang="en-GB"/>
        </a:p>
      </dgm:t>
    </dgm:pt>
    <dgm:pt modelId="{0CB60BA3-EA9F-4F64-9FB8-B3F11921BBF0}">
      <dgm:prSet phldrT="[Text]"/>
      <dgm:spPr/>
      <dgm:t>
        <a:bodyPr/>
        <a:lstStyle/>
        <a:p>
          <a:r>
            <a:rPr lang="en-GB" dirty="0"/>
            <a:t>Show the child two things to choose between – ‘milk or water?’ The child can show you what they want by pointing or trying to say the word. </a:t>
          </a:r>
          <a:r>
            <a:rPr lang="en-GB" dirty="0">
              <a:hlinkClick xmlns:r="http://schemas.openxmlformats.org/officeDocument/2006/relationships" r:id="rId3"/>
            </a:rPr>
            <a:t>Supporting children's early communication skills</a:t>
          </a:r>
          <a:endParaRPr lang="en-GB" dirty="0"/>
        </a:p>
      </dgm:t>
    </dgm:pt>
    <dgm:pt modelId="{CD9DC3E4-D646-434D-9B8C-F80FE5496328}" type="parTrans" cxnId="{778BF7B0-BADC-4673-8BE2-7D70D9CF4B87}">
      <dgm:prSet/>
      <dgm:spPr/>
      <dgm:t>
        <a:bodyPr/>
        <a:lstStyle/>
        <a:p>
          <a:endParaRPr lang="en-GB"/>
        </a:p>
      </dgm:t>
    </dgm:pt>
    <dgm:pt modelId="{C6E251CD-69FE-4923-BA78-C04B45F8F5AF}" type="sibTrans" cxnId="{778BF7B0-BADC-4673-8BE2-7D70D9CF4B87}">
      <dgm:prSet/>
      <dgm:spPr/>
      <dgm:t>
        <a:bodyPr/>
        <a:lstStyle/>
        <a:p>
          <a:endParaRPr lang="en-GB"/>
        </a:p>
      </dgm:t>
    </dgm:pt>
    <dgm:pt modelId="{2BC9630D-07C5-4177-B5CE-AE8AF27F81C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/>
            </a:rPr>
            <a:t>Promoting physical activity | Shropshire Learning Gateway</a:t>
          </a:r>
          <a:endParaRPr lang="en-GB" dirty="0"/>
        </a:p>
      </dgm:t>
    </dgm:pt>
    <dgm:pt modelId="{3DA3036F-276C-47C6-8A84-AEFBF229A0B3}" type="parTrans" cxnId="{0A403817-60C7-4EC6-B05D-FE47CB72798B}">
      <dgm:prSet/>
      <dgm:spPr/>
      <dgm:t>
        <a:bodyPr/>
        <a:lstStyle/>
        <a:p>
          <a:endParaRPr lang="en-GB"/>
        </a:p>
      </dgm:t>
    </dgm:pt>
    <dgm:pt modelId="{C457D110-97C5-4C15-896A-7904E6DB277D}" type="sibTrans" cxnId="{0A403817-60C7-4EC6-B05D-FE47CB72798B}">
      <dgm:prSet/>
      <dgm:spPr/>
      <dgm:t>
        <a:bodyPr/>
        <a:lstStyle/>
        <a:p>
          <a:endParaRPr lang="en-GB"/>
        </a:p>
      </dgm:t>
    </dgm:pt>
    <dgm:pt modelId="{63535074-A9DA-4EBA-A8ED-89EC716062B3}" type="pres">
      <dgm:prSet presAssocID="{9F7BE606-EB81-447F-8E2C-AC9F7C423EBA}" presName="Name0" presStyleCnt="0">
        <dgm:presLayoutVars>
          <dgm:dir/>
          <dgm:animLvl val="lvl"/>
          <dgm:resizeHandles val="exact"/>
        </dgm:presLayoutVars>
      </dgm:prSet>
      <dgm:spPr/>
    </dgm:pt>
    <dgm:pt modelId="{0A96C4FD-76CA-4915-BDF7-9889EB008047}" type="pres">
      <dgm:prSet presAssocID="{7408E39B-9ED9-4693-971B-AA3D3D116EEB}" presName="linNode" presStyleCnt="0"/>
      <dgm:spPr/>
    </dgm:pt>
    <dgm:pt modelId="{4E8D02BD-CA5D-48E1-91FB-7DA21CC962D2}" type="pres">
      <dgm:prSet presAssocID="{7408E39B-9ED9-4693-971B-AA3D3D116EEB}" presName="parentText" presStyleLbl="node1" presStyleIdx="0" presStyleCnt="3" custLinFactY="8054" custLinFactNeighborX="0" custLinFactNeighborY="100000">
        <dgm:presLayoutVars>
          <dgm:chMax val="1"/>
          <dgm:bulletEnabled val="1"/>
        </dgm:presLayoutVars>
      </dgm:prSet>
      <dgm:spPr/>
    </dgm:pt>
    <dgm:pt modelId="{F5634E1B-EDB3-43BF-AB5E-3A1BE28F82E0}" type="pres">
      <dgm:prSet presAssocID="{7408E39B-9ED9-4693-971B-AA3D3D116EEB}" presName="descendantText" presStyleLbl="alignAccFollowNode1" presStyleIdx="0" presStyleCnt="3">
        <dgm:presLayoutVars>
          <dgm:bulletEnabled val="1"/>
        </dgm:presLayoutVars>
      </dgm:prSet>
      <dgm:spPr/>
    </dgm:pt>
    <dgm:pt modelId="{6B71247A-95CD-4E10-AC2A-F3BBE201FF09}" type="pres">
      <dgm:prSet presAssocID="{68920577-FD21-494C-BA4A-C657D45B2155}" presName="sp" presStyleCnt="0"/>
      <dgm:spPr/>
    </dgm:pt>
    <dgm:pt modelId="{043BA39C-0CE6-4D43-9F71-43934FF3A005}" type="pres">
      <dgm:prSet presAssocID="{51E3E290-3A21-4E9C-80F2-CC9E86BA7F45}" presName="linNode" presStyleCnt="0"/>
      <dgm:spPr/>
    </dgm:pt>
    <dgm:pt modelId="{6EEB6094-53A9-4836-98DC-78C78D68A106}" type="pres">
      <dgm:prSet presAssocID="{51E3E290-3A21-4E9C-80F2-CC9E86BA7F45}" presName="parentText" presStyleLbl="node1" presStyleIdx="1" presStyleCnt="3" custLinFactY="-726" custLinFactNeighborY="-100000">
        <dgm:presLayoutVars>
          <dgm:chMax val="1"/>
          <dgm:bulletEnabled val="1"/>
        </dgm:presLayoutVars>
      </dgm:prSet>
      <dgm:spPr/>
    </dgm:pt>
    <dgm:pt modelId="{109FD264-1493-41D0-8DD8-57E9D640B0F7}" type="pres">
      <dgm:prSet presAssocID="{51E3E290-3A21-4E9C-80F2-CC9E86BA7F45}" presName="descendantText" presStyleLbl="alignAccFollowNode1" presStyleIdx="1" presStyleCnt="3">
        <dgm:presLayoutVars>
          <dgm:bulletEnabled val="1"/>
        </dgm:presLayoutVars>
      </dgm:prSet>
      <dgm:spPr/>
    </dgm:pt>
    <dgm:pt modelId="{8D4ABC91-21FD-47D3-A6D0-1242AF710924}" type="pres">
      <dgm:prSet presAssocID="{809A0A92-870B-414B-8EF9-C07D7574DE92}" presName="sp" presStyleCnt="0"/>
      <dgm:spPr/>
    </dgm:pt>
    <dgm:pt modelId="{A801707E-03E6-4E1F-8B06-F4E4C776817D}" type="pres">
      <dgm:prSet presAssocID="{003039F4-4F0C-4F8F-9360-671BB2492BC7}" presName="linNode" presStyleCnt="0"/>
      <dgm:spPr/>
    </dgm:pt>
    <dgm:pt modelId="{CC894E33-55C9-4793-937D-B00AEDD2B08A}" type="pres">
      <dgm:prSet presAssocID="{003039F4-4F0C-4F8F-9360-671BB2492B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4BF1596-EBDC-418F-AD7C-407D92A34973}" type="pres">
      <dgm:prSet presAssocID="{003039F4-4F0C-4F8F-9360-671BB2492BC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EE22703-636F-4386-9921-291782FF5A41}" type="presOf" srcId="{003039F4-4F0C-4F8F-9360-671BB2492BC7}" destId="{CC894E33-55C9-4793-937D-B00AEDD2B08A}" srcOrd="0" destOrd="0" presId="urn:microsoft.com/office/officeart/2005/8/layout/vList5"/>
    <dgm:cxn modelId="{0A403817-60C7-4EC6-B05D-FE47CB72798B}" srcId="{7408E39B-9ED9-4693-971B-AA3D3D116EEB}" destId="{2BC9630D-07C5-4177-B5CE-AE8AF27F81C6}" srcOrd="1" destOrd="0" parTransId="{3DA3036F-276C-47C6-8A84-AEFBF229A0B3}" sibTransId="{C457D110-97C5-4C15-896A-7904E6DB277D}"/>
    <dgm:cxn modelId="{5A566F32-932C-4964-A4EB-F055E27CF9C9}" type="presOf" srcId="{ADF0F5F4-5897-4A39-A4ED-85CF1A2BA6D7}" destId="{109FD264-1493-41D0-8DD8-57E9D640B0F7}" srcOrd="0" destOrd="0" presId="urn:microsoft.com/office/officeart/2005/8/layout/vList5"/>
    <dgm:cxn modelId="{62097F32-33F7-4465-9D6C-4C4C301EFED4}" srcId="{51E3E290-3A21-4E9C-80F2-CC9E86BA7F45}" destId="{ADF0F5F4-5897-4A39-A4ED-85CF1A2BA6D7}" srcOrd="0" destOrd="0" parTransId="{75DD1C49-DBA0-49D7-ACAA-068FE33784A0}" sibTransId="{76417E07-0227-4FB5-8F44-EBD39ED2A079}"/>
    <dgm:cxn modelId="{9B89F539-A18D-4EA5-8781-F6C23AD74DDD}" type="presOf" srcId="{7408E39B-9ED9-4693-971B-AA3D3D116EEB}" destId="{4E8D02BD-CA5D-48E1-91FB-7DA21CC962D2}" srcOrd="0" destOrd="0" presId="urn:microsoft.com/office/officeart/2005/8/layout/vList5"/>
    <dgm:cxn modelId="{B5C5D13F-90E3-458C-BB63-230D50EAEC8D}" srcId="{9F7BE606-EB81-447F-8E2C-AC9F7C423EBA}" destId="{003039F4-4F0C-4F8F-9360-671BB2492BC7}" srcOrd="2" destOrd="0" parTransId="{CD9F336D-F5A4-48FA-BDFF-5B9BB7299216}" sibTransId="{F17DF4A3-2ACD-41F1-B66D-BAB81C8A5D23}"/>
    <dgm:cxn modelId="{64568451-C66F-45D4-93BE-4F3B0620272C}" type="presOf" srcId="{0CB60BA3-EA9F-4F64-9FB8-B3F11921BBF0}" destId="{84BF1596-EBDC-418F-AD7C-407D92A34973}" srcOrd="0" destOrd="0" presId="urn:microsoft.com/office/officeart/2005/8/layout/vList5"/>
    <dgm:cxn modelId="{07AFB576-BED9-4CC8-AADA-6B92353C0057}" type="presOf" srcId="{2BC9630D-07C5-4177-B5CE-AE8AF27F81C6}" destId="{F5634E1B-EDB3-43BF-AB5E-3A1BE28F82E0}" srcOrd="0" destOrd="1" presId="urn:microsoft.com/office/officeart/2005/8/layout/vList5"/>
    <dgm:cxn modelId="{3AC9507F-452A-4D58-80FD-50EC82FCE595}" srcId="{9F7BE606-EB81-447F-8E2C-AC9F7C423EBA}" destId="{51E3E290-3A21-4E9C-80F2-CC9E86BA7F45}" srcOrd="1" destOrd="0" parTransId="{E7CC8A2B-D6B8-46CA-8472-D267FF27477F}" sibTransId="{809A0A92-870B-414B-8EF9-C07D7574DE92}"/>
    <dgm:cxn modelId="{8EEE7184-B250-4F11-881F-249B0889DD2A}" srcId="{9F7BE606-EB81-447F-8E2C-AC9F7C423EBA}" destId="{7408E39B-9ED9-4693-971B-AA3D3D116EEB}" srcOrd="0" destOrd="0" parTransId="{F64B9307-6AD3-4D3F-B2FC-B4E5594D2BFC}" sibTransId="{68920577-FD21-494C-BA4A-C657D45B2155}"/>
    <dgm:cxn modelId="{778BF7B0-BADC-4673-8BE2-7D70D9CF4B87}" srcId="{003039F4-4F0C-4F8F-9360-671BB2492BC7}" destId="{0CB60BA3-EA9F-4F64-9FB8-B3F11921BBF0}" srcOrd="0" destOrd="0" parTransId="{CD9DC3E4-D646-434D-9B8C-F80FE5496328}" sibTransId="{C6E251CD-69FE-4923-BA78-C04B45F8F5AF}"/>
    <dgm:cxn modelId="{4CF0BBBC-B8F6-4FFD-ACE1-05DF61F1A321}" type="presOf" srcId="{FB6EC40C-9595-42CD-AC45-C2BDD7AE865F}" destId="{F5634E1B-EDB3-43BF-AB5E-3A1BE28F82E0}" srcOrd="0" destOrd="0" presId="urn:microsoft.com/office/officeart/2005/8/layout/vList5"/>
    <dgm:cxn modelId="{5D0539C0-1501-47EE-BE79-47905EB61E72}" type="presOf" srcId="{9F7BE606-EB81-447F-8E2C-AC9F7C423EBA}" destId="{63535074-A9DA-4EBA-A8ED-89EC716062B3}" srcOrd="0" destOrd="0" presId="urn:microsoft.com/office/officeart/2005/8/layout/vList5"/>
    <dgm:cxn modelId="{C3BD1ECE-168A-40AB-888B-A967D961724B}" srcId="{7408E39B-9ED9-4693-971B-AA3D3D116EEB}" destId="{FB6EC40C-9595-42CD-AC45-C2BDD7AE865F}" srcOrd="0" destOrd="0" parTransId="{B265FCBB-DB24-4BEC-A91B-9C12BB408DC3}" sibTransId="{4A2A2B94-1E39-43EE-B57A-FD613E9CF0B7}"/>
    <dgm:cxn modelId="{EFCDD6D7-B4FF-4C98-AF94-56DA2E5433F8}" type="presOf" srcId="{51E3E290-3A21-4E9C-80F2-CC9E86BA7F45}" destId="{6EEB6094-53A9-4836-98DC-78C78D68A106}" srcOrd="0" destOrd="0" presId="urn:microsoft.com/office/officeart/2005/8/layout/vList5"/>
    <dgm:cxn modelId="{BB9A9C84-42D1-4A12-8F7C-77767CDC1C38}" type="presParOf" srcId="{63535074-A9DA-4EBA-A8ED-89EC716062B3}" destId="{0A96C4FD-76CA-4915-BDF7-9889EB008047}" srcOrd="0" destOrd="0" presId="urn:microsoft.com/office/officeart/2005/8/layout/vList5"/>
    <dgm:cxn modelId="{E9E4D289-5C8A-47C1-8592-A0BEEB1FA11C}" type="presParOf" srcId="{0A96C4FD-76CA-4915-BDF7-9889EB008047}" destId="{4E8D02BD-CA5D-48E1-91FB-7DA21CC962D2}" srcOrd="0" destOrd="0" presId="urn:microsoft.com/office/officeart/2005/8/layout/vList5"/>
    <dgm:cxn modelId="{8E39AB85-CDD2-4B73-8FCC-46A99B3D9051}" type="presParOf" srcId="{0A96C4FD-76CA-4915-BDF7-9889EB008047}" destId="{F5634E1B-EDB3-43BF-AB5E-3A1BE28F82E0}" srcOrd="1" destOrd="0" presId="urn:microsoft.com/office/officeart/2005/8/layout/vList5"/>
    <dgm:cxn modelId="{00DB3465-19CF-445E-9C49-D6ED5973F005}" type="presParOf" srcId="{63535074-A9DA-4EBA-A8ED-89EC716062B3}" destId="{6B71247A-95CD-4E10-AC2A-F3BBE201FF09}" srcOrd="1" destOrd="0" presId="urn:microsoft.com/office/officeart/2005/8/layout/vList5"/>
    <dgm:cxn modelId="{F75921EC-DCF7-435A-BC82-15514A56F51D}" type="presParOf" srcId="{63535074-A9DA-4EBA-A8ED-89EC716062B3}" destId="{043BA39C-0CE6-4D43-9F71-43934FF3A005}" srcOrd="2" destOrd="0" presId="urn:microsoft.com/office/officeart/2005/8/layout/vList5"/>
    <dgm:cxn modelId="{C08CBC09-E948-4F7B-955B-A44F62C44C99}" type="presParOf" srcId="{043BA39C-0CE6-4D43-9F71-43934FF3A005}" destId="{6EEB6094-53A9-4836-98DC-78C78D68A106}" srcOrd="0" destOrd="0" presId="urn:microsoft.com/office/officeart/2005/8/layout/vList5"/>
    <dgm:cxn modelId="{405B67E6-EBD5-4E96-8896-3BEABA43B3F0}" type="presParOf" srcId="{043BA39C-0CE6-4D43-9F71-43934FF3A005}" destId="{109FD264-1493-41D0-8DD8-57E9D640B0F7}" srcOrd="1" destOrd="0" presId="urn:microsoft.com/office/officeart/2005/8/layout/vList5"/>
    <dgm:cxn modelId="{8B9996BD-8401-4E86-A5F9-82BEA15AFD96}" type="presParOf" srcId="{63535074-A9DA-4EBA-A8ED-89EC716062B3}" destId="{8D4ABC91-21FD-47D3-A6D0-1242AF710924}" srcOrd="3" destOrd="0" presId="urn:microsoft.com/office/officeart/2005/8/layout/vList5"/>
    <dgm:cxn modelId="{B641B431-D4E5-40AC-9519-FDB16151F102}" type="presParOf" srcId="{63535074-A9DA-4EBA-A8ED-89EC716062B3}" destId="{A801707E-03E6-4E1F-8B06-F4E4C776817D}" srcOrd="4" destOrd="0" presId="urn:microsoft.com/office/officeart/2005/8/layout/vList5"/>
    <dgm:cxn modelId="{D3227C69-37B8-48AD-BCFC-8F609C1A8CCA}" type="presParOf" srcId="{A801707E-03E6-4E1F-8B06-F4E4C776817D}" destId="{CC894E33-55C9-4793-937D-B00AEDD2B08A}" srcOrd="0" destOrd="0" presId="urn:microsoft.com/office/officeart/2005/8/layout/vList5"/>
    <dgm:cxn modelId="{A7CDAAAD-117D-4FC3-92DD-6ECC66866928}" type="presParOf" srcId="{A801707E-03E6-4E1F-8B06-F4E4C776817D}" destId="{84BF1596-EBDC-418F-AD7C-407D92A349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34E1B-EDB3-43BF-AB5E-3A1BE28F82E0}">
      <dsp:nvSpPr>
        <dsp:cNvPr id="0" name=""/>
        <dsp:cNvSpPr/>
      </dsp:nvSpPr>
      <dsp:spPr>
        <a:xfrm rot="5400000">
          <a:off x="4829053" y="-1854343"/>
          <a:ext cx="10678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hlinkClick xmlns:r="http://schemas.openxmlformats.org/officeDocument/2006/relationships" r:id="rId1"/>
            </a:rPr>
            <a:t>Eating a healthier balanced diet | Shropshire Learning Gateway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hlinkClick xmlns:r="http://schemas.openxmlformats.org/officeDocument/2006/relationships" r:id="rId2"/>
            </a:rPr>
            <a:t>Promoting physical activity | Shropshire Learning Gateway</a:t>
          </a:r>
          <a:endParaRPr lang="en-GB" sz="1300" kern="1200" dirty="0"/>
        </a:p>
      </dsp:txBody>
      <dsp:txXfrm rot="-5400000">
        <a:off x="2839211" y="187625"/>
        <a:ext cx="4995362" cy="963552"/>
      </dsp:txXfrm>
    </dsp:sp>
    <dsp:sp modelId="{4E8D02BD-CA5D-48E1-91FB-7DA21CC962D2}">
      <dsp:nvSpPr>
        <dsp:cNvPr id="0" name=""/>
        <dsp:cNvSpPr/>
      </dsp:nvSpPr>
      <dsp:spPr>
        <a:xfrm>
          <a:off x="0" y="1444279"/>
          <a:ext cx="2839212" cy="133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Give children plenty of time to respond to questions and promote their thinking and language skills even more effectively.</a:t>
          </a:r>
        </a:p>
      </dsp:txBody>
      <dsp:txXfrm>
        <a:off x="65157" y="1509436"/>
        <a:ext cx="2708898" cy="1204441"/>
      </dsp:txXfrm>
    </dsp:sp>
    <dsp:sp modelId="{109FD264-1493-41D0-8DD8-57E9D640B0F7}">
      <dsp:nvSpPr>
        <dsp:cNvPr id="0" name=""/>
        <dsp:cNvSpPr/>
      </dsp:nvSpPr>
      <dsp:spPr>
        <a:xfrm rot="5400000">
          <a:off x="4829053" y="-452850"/>
          <a:ext cx="10678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When talking with young children, give them plenty of processing time (at least 10 seconds). This gives them time to understand what you have said and think of a reply. </a:t>
          </a:r>
          <a:r>
            <a:rPr lang="en-GB" sz="1300" kern="1200" dirty="0">
              <a:hlinkClick xmlns:r="http://schemas.openxmlformats.org/officeDocument/2006/relationships" r:id="rId3"/>
            </a:rPr>
            <a:t>Development Matters - Non-statutory curriculum guidance for the early years </a:t>
          </a:r>
          <a:r>
            <a:rPr lang="en-GB" sz="1300" kern="1200">
              <a:hlinkClick xmlns:r="http://schemas.openxmlformats.org/officeDocument/2006/relationships" r:id="rId3"/>
            </a:rPr>
            <a:t>foundation stage</a:t>
          </a:r>
          <a:r>
            <a:rPr lang="en-GB" sz="1300" kern="1200"/>
            <a:t> (p.29)</a:t>
          </a:r>
          <a:endParaRPr lang="en-GB" sz="1300" kern="1200" dirty="0"/>
        </a:p>
      </dsp:txBody>
      <dsp:txXfrm rot="-5400000">
        <a:off x="2839211" y="1589118"/>
        <a:ext cx="4995362" cy="963552"/>
      </dsp:txXfrm>
    </dsp:sp>
    <dsp:sp modelId="{6EEB6094-53A9-4836-98DC-78C78D68A106}">
      <dsp:nvSpPr>
        <dsp:cNvPr id="0" name=""/>
        <dsp:cNvSpPr/>
      </dsp:nvSpPr>
      <dsp:spPr>
        <a:xfrm>
          <a:off x="0" y="59069"/>
          <a:ext cx="2839212" cy="133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rPr>
            <a:t>Provide children with more opportunities to develop their understanding of the importance of healthy lifestyles.</a:t>
          </a:r>
          <a:endParaRPr lang="en-GB" sz="1600" kern="1200" dirty="0"/>
        </a:p>
      </dsp:txBody>
      <dsp:txXfrm>
        <a:off x="65157" y="124226"/>
        <a:ext cx="2708898" cy="1204441"/>
      </dsp:txXfrm>
    </dsp:sp>
    <dsp:sp modelId="{84BF1596-EBDC-418F-AD7C-407D92A34973}">
      <dsp:nvSpPr>
        <dsp:cNvPr id="0" name=""/>
        <dsp:cNvSpPr/>
      </dsp:nvSpPr>
      <dsp:spPr>
        <a:xfrm rot="5400000">
          <a:off x="4829053" y="948643"/>
          <a:ext cx="10678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Show the child two things to choose between – ‘milk or water?’ The child can show you what they want by pointing or trying to say the word. </a:t>
          </a:r>
          <a:r>
            <a:rPr lang="en-GB" sz="1300" kern="1200" dirty="0">
              <a:hlinkClick xmlns:r="http://schemas.openxmlformats.org/officeDocument/2006/relationships" r:id="rId4"/>
            </a:rPr>
            <a:t>Supporting children's early communication skills</a:t>
          </a:r>
          <a:endParaRPr lang="en-GB" sz="1300" kern="1200" dirty="0"/>
        </a:p>
      </dsp:txBody>
      <dsp:txXfrm rot="-5400000">
        <a:off x="2839211" y="2990611"/>
        <a:ext cx="4995362" cy="963552"/>
      </dsp:txXfrm>
    </dsp:sp>
    <dsp:sp modelId="{CC894E33-55C9-4793-937D-B00AEDD2B08A}">
      <dsp:nvSpPr>
        <dsp:cNvPr id="0" name=""/>
        <dsp:cNvSpPr/>
      </dsp:nvSpPr>
      <dsp:spPr>
        <a:xfrm>
          <a:off x="0" y="2805009"/>
          <a:ext cx="2839212" cy="133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rPr>
            <a:t>Support children to make choices and build on their existing knowledge to extend their communication skills. </a:t>
          </a:r>
          <a:endParaRPr lang="en-GB" sz="1600" kern="1200" dirty="0"/>
        </a:p>
      </dsp:txBody>
      <dsp:txXfrm>
        <a:off x="65157" y="2870166"/>
        <a:ext cx="2708898" cy="120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7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691" r:id="rId10"/>
    <p:sldLayoutId id="214748369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94" r:id="rId19"/>
    <p:sldLayoutId id="2147483695" r:id="rId20"/>
    <p:sldLayoutId id="2147483696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hropshirelg.net/early-years-information-and-cpd/effective-practice-in-eyfs/ofsted/childminders-and-out-of-school-settings/recommendations-in-recent-ofsted-inspections-for-childminders-in-shropshire-2024-2025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391-14FE-2203-4A65-743BFD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005" y="364012"/>
            <a:ext cx="5347665" cy="634049"/>
          </a:xfrm>
        </p:spPr>
        <p:txBody>
          <a:bodyPr/>
          <a:lstStyle/>
          <a:p>
            <a:pPr algn="ctr"/>
            <a:r>
              <a:rPr lang="en-GB" sz="2400" dirty="0"/>
              <a:t>Addressing </a:t>
            </a:r>
            <a:r>
              <a:rPr lang="en-GB" sz="2400"/>
              <a:t>recommendations  following </a:t>
            </a:r>
            <a:r>
              <a:rPr lang="en-GB" sz="2400" dirty="0"/>
              <a:t>an Ofsted inspection: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AEC5D2-C934-2FC6-0A80-138972AD0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549546"/>
              </p:ext>
            </p:extLst>
          </p:nvPr>
        </p:nvGraphicFramePr>
        <p:xfrm>
          <a:off x="521444" y="1555761"/>
          <a:ext cx="7886700" cy="41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163542-8D2E-9A42-040D-403E24315FA4}"/>
              </a:ext>
            </a:extLst>
          </p:cNvPr>
          <p:cNvSpPr txBox="1"/>
          <p:nvPr/>
        </p:nvSpPr>
        <p:spPr>
          <a:xfrm>
            <a:off x="593184" y="5857783"/>
            <a:ext cx="7814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hlinkClick r:id="rId8"/>
              </a:rPr>
              <a:t>Recommendations in recent Ofsted inspections for childminders in Shropshire 2024 - 2025 | Shropshire Learning Gateway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EBF11-4252-74E5-9376-B322303CB6D4}"/>
              </a:ext>
            </a:extLst>
          </p:cNvPr>
          <p:cNvSpPr txBox="1"/>
          <p:nvPr/>
        </p:nvSpPr>
        <p:spPr>
          <a:xfrm>
            <a:off x="7232005" y="641178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December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AFBA9-9130-47BF-F243-9D4247E26388}"/>
              </a:ext>
            </a:extLst>
          </p:cNvPr>
          <p:cNvSpPr txBox="1"/>
          <p:nvPr/>
        </p:nvSpPr>
        <p:spPr>
          <a:xfrm>
            <a:off x="1398768" y="1227628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2643B-0954-8C72-9D77-217AC98FE1C0}"/>
              </a:ext>
            </a:extLst>
          </p:cNvPr>
          <p:cNvSpPr txBox="1"/>
          <p:nvPr/>
        </p:nvSpPr>
        <p:spPr>
          <a:xfrm>
            <a:off x="5248234" y="1227628"/>
            <a:ext cx="73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40834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4E05632B54479C8778C370252D1B" ma:contentTypeVersion="18" ma:contentTypeDescription="Create a new document." ma:contentTypeScope="" ma:versionID="72e8c0c8e8ff5c4f988db722eacad38a">
  <xsd:schema xmlns:xsd="http://www.w3.org/2001/XMLSchema" xmlns:xs="http://www.w3.org/2001/XMLSchema" xmlns:p="http://schemas.microsoft.com/office/2006/metadata/properties" xmlns:ns2="801adc90-1e60-4fcf-9d8c-327c36f3d5ed" xmlns:ns3="4fd92b1a-fc9f-4f77-9aa0-4035c507f4e5" targetNamespace="http://schemas.microsoft.com/office/2006/metadata/properties" ma:root="true" ma:fieldsID="59893cde176fac4f02935b72ba9e0382" ns2:_="" ns3:_="">
    <xsd:import namespace="801adc90-1e60-4fcf-9d8c-327c36f3d5ed"/>
    <xsd:import namespace="4fd92b1a-fc9f-4f77-9aa0-4035c507f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dc90-1e60-4fcf-9d8c-327c36f3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2b1a-fc9f-4f77-9aa0-4035c507f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e68b40-86ff-4845-9f0b-fe6db42d2834}" ma:internalName="TaxCatchAll" ma:showField="CatchAllData" ma:web="4fd92b1a-fc9f-4f77-9aa0-4035c507f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adc90-1e60-4fcf-9d8c-327c36f3d5ed">
      <Terms xmlns="http://schemas.microsoft.com/office/infopath/2007/PartnerControls"/>
    </lcf76f155ced4ddcb4097134ff3c332f>
    <TaxCatchAll xmlns="4fd92b1a-fc9f-4f77-9aa0-4035c507f4e5" xsi:nil="true"/>
  </documentManagement>
</p:properties>
</file>

<file path=customXml/itemProps1.xml><?xml version="1.0" encoding="utf-8"?>
<ds:datastoreItem xmlns:ds="http://schemas.openxmlformats.org/officeDocument/2006/customXml" ds:itemID="{99A14578-4E39-4C24-B1FE-C0CCC72ED765}">
  <ds:schemaRefs>
    <ds:schemaRef ds:uri="4fd92b1a-fc9f-4f77-9aa0-4035c507f4e5"/>
    <ds:schemaRef ds:uri="801adc90-1e60-4fcf-9d8c-327c36f3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F5AE8-28D6-406E-888B-DE59F1720A1E}">
  <ds:schemaRefs>
    <ds:schemaRef ds:uri="4fd92b1a-fc9f-4f77-9aa0-4035c507f4e5"/>
    <ds:schemaRef ds:uri="801adc90-1e60-4fcf-9d8c-327c36f3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186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Addressing recommendations  following an Ofsted inspection: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4</cp:revision>
  <dcterms:created xsi:type="dcterms:W3CDTF">2022-04-23T22:24:44Z</dcterms:created>
  <dcterms:modified xsi:type="dcterms:W3CDTF">2024-12-12T09:10:11Z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0x0101000E604E05632B54479C8778C370252D1B</vt:lpwstr>
  </property>
</Properties>
</file>